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21" r:id="rId2"/>
    <p:sldId id="322" r:id="rId3"/>
    <p:sldId id="329" r:id="rId4"/>
    <p:sldId id="331" r:id="rId5"/>
    <p:sldId id="345" r:id="rId6"/>
    <p:sldId id="346" r:id="rId7"/>
    <p:sldId id="347" r:id="rId8"/>
    <p:sldId id="348" r:id="rId9"/>
    <p:sldId id="349" r:id="rId10"/>
    <p:sldId id="350" r:id="rId11"/>
    <p:sldId id="351" r:id="rId12"/>
    <p:sldId id="352" r:id="rId13"/>
    <p:sldId id="353" r:id="rId14"/>
    <p:sldId id="354" r:id="rId15"/>
    <p:sldId id="355" r:id="rId16"/>
    <p:sldId id="357" r:id="rId17"/>
    <p:sldId id="356" r:id="rId18"/>
    <p:sldId id="358" r:id="rId19"/>
    <p:sldId id="359" r:id="rId20"/>
    <p:sldId id="360" r:id="rId21"/>
    <p:sldId id="332" r:id="rId22"/>
    <p:sldId id="333" r:id="rId23"/>
    <p:sldId id="335" r:id="rId24"/>
    <p:sldId id="336" r:id="rId25"/>
    <p:sldId id="327" r:id="rId26"/>
    <p:sldId id="342" r:id="rId27"/>
    <p:sldId id="337" r:id="rId28"/>
    <p:sldId id="343" r:id="rId29"/>
    <p:sldId id="344" r:id="rId30"/>
    <p:sldId id="299" r:id="rId31"/>
    <p:sldId id="341"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113" d="100"/>
          <a:sy n="113" d="100"/>
        </p:scale>
        <p:origin x="114" y="546"/>
      </p:cViewPr>
      <p:guideLst/>
    </p:cSldViewPr>
  </p:slideViewPr>
  <p:notesTextViewPr>
    <p:cViewPr>
      <p:scale>
        <a:sx n="1" d="1"/>
        <a:sy n="1" d="1"/>
      </p:scale>
      <p:origin x="0" y="0"/>
    </p:cViewPr>
  </p:notesTextViewPr>
  <p:notesViewPr>
    <p:cSldViewPr snapToGrid="0">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c:spPr>
            <c:extLst>
              <c:ext xmlns:c16="http://schemas.microsoft.com/office/drawing/2014/chart" uri="{C3380CC4-5D6E-409C-BE32-E72D297353CC}">
                <c16:uniqueId val="{00000001-5F6F-41C1-B73E-3A92C904447D}"/>
              </c:ext>
            </c:extLst>
          </c:dPt>
          <c:dPt>
            <c:idx val="1"/>
            <c:bubble3D val="0"/>
            <c:spPr>
              <a:solidFill>
                <a:schemeClr val="accent2"/>
              </a:solidFill>
              <a:ln>
                <a:noFill/>
              </a:ln>
              <a:effectLst/>
            </c:spPr>
            <c:extLst>
              <c:ext xmlns:c16="http://schemas.microsoft.com/office/drawing/2014/chart" uri="{C3380CC4-5D6E-409C-BE32-E72D297353CC}">
                <c16:uniqueId val="{00000003-5F6F-41C1-B73E-3A92C904447D}"/>
              </c:ext>
            </c:extLst>
          </c:dPt>
          <c:dPt>
            <c:idx val="2"/>
            <c:bubble3D val="0"/>
            <c:spPr>
              <a:solidFill>
                <a:schemeClr val="bg2">
                  <a:lumMod val="20000"/>
                  <a:lumOff val="80000"/>
                </a:schemeClr>
              </a:solidFill>
              <a:ln>
                <a:noFill/>
              </a:ln>
              <a:effectLst/>
            </c:spPr>
            <c:extLst>
              <c:ext xmlns:c16="http://schemas.microsoft.com/office/drawing/2014/chart" uri="{C3380CC4-5D6E-409C-BE32-E72D297353CC}">
                <c16:uniqueId val="{00000005-5F6F-41C1-B73E-3A92C904447D}"/>
              </c:ext>
            </c:extLst>
          </c:dPt>
          <c:dPt>
            <c:idx val="3"/>
            <c:bubble3D val="0"/>
            <c:spPr>
              <a:solidFill>
                <a:schemeClr val="bg2"/>
              </a:solidFill>
              <a:ln>
                <a:noFill/>
              </a:ln>
              <a:effectLst/>
            </c:spPr>
            <c:extLst>
              <c:ext xmlns:c16="http://schemas.microsoft.com/office/drawing/2014/chart" uri="{C3380CC4-5D6E-409C-BE32-E72D297353CC}">
                <c16:uniqueId val="{00000007-5F6F-41C1-B73E-3A92C904447D}"/>
              </c:ext>
            </c:extLst>
          </c:dPt>
          <c:dLbls>
            <c:dLbl>
              <c:idx val="1"/>
              <c:layout>
                <c:manualLayout>
                  <c:x val="0.105484013449009"/>
                  <c:y val="-2.3391734020582845E-2"/>
                </c:manualLayout>
              </c:layou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5F6F-41C1-B73E-3A92C904447D}"/>
                </c:ext>
              </c:extLst>
            </c:dLbl>
            <c:dLbl>
              <c:idx val="2"/>
              <c:layout>
                <c:manualLayout>
                  <c:x val="-0.1001772017548101"/>
                  <c:y val="4.2187497404804451E-2"/>
                </c:manualLayout>
              </c:layou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5F6F-41C1-B73E-3A92C904447D}"/>
                </c:ext>
              </c:extLst>
            </c:dLbl>
            <c:dLbl>
              <c:idx val="3"/>
              <c:layout>
                <c:manualLayout>
                  <c:x val="-0.10574260185229954"/>
                  <c:y val="-8.9062494521254032E-2"/>
                </c:manualLayout>
              </c:layou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5F6F-41C1-B73E-3A92C904447D}"/>
                </c:ext>
              </c:extLst>
            </c:dLbl>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solidFill>
                      <a:schemeClr val="bg2"/>
                    </a:solidFill>
                    <a:latin typeface="PT Sans" panose="020B0503020203020204" pitchFamily="34" charset="0"/>
                    <a:ea typeface="PT Sans" panose="020B0503020203020204" pitchFamily="34" charset="0"/>
                    <a:cs typeface="+mn-cs"/>
                  </a:defRPr>
                </a:pPr>
                <a:endParaRPr lang="de-DE"/>
              </a:p>
            </c:txPr>
            <c:showLegendKey val="0"/>
            <c:showVal val="0"/>
            <c:showCatName val="0"/>
            <c:showSerName val="0"/>
            <c:showPercent val="1"/>
            <c:showBubbleSize val="0"/>
            <c:showLeaderLines val="1"/>
            <c:leaderLines>
              <c:spPr>
                <a:ln w="9525" cap="flat" cmpd="sng" algn="ctr">
                  <a:solidFill>
                    <a:schemeClr val="bg1">
                      <a:lumMod val="85000"/>
                    </a:schemeClr>
                  </a:solidFill>
                  <a:round/>
                </a:ln>
                <a:effectLst/>
              </c:spPr>
            </c:leaderLines>
            <c:extLst>
              <c:ext xmlns:c15="http://schemas.microsoft.com/office/drawing/2012/chart" uri="{CE6537A1-D6FC-4f65-9D91-7224C49458BB}"/>
            </c:extLst>
          </c:dLbls>
          <c:cat>
            <c:strRef>
              <c:f>Sheet1!$A$2:$A$5</c:f>
              <c:strCache>
                <c:ptCount val="4"/>
                <c:pt idx="1">
                  <c:v>Title One</c:v>
                </c:pt>
                <c:pt idx="2">
                  <c:v>Title Two</c:v>
                </c:pt>
                <c:pt idx="3">
                  <c:v>Title Three</c:v>
                </c:pt>
              </c:strCache>
            </c:strRef>
          </c:cat>
          <c:val>
            <c:numRef>
              <c:f>Sheet1!$B$2:$B$5</c:f>
              <c:numCache>
                <c:formatCode>General</c:formatCode>
                <c:ptCount val="4"/>
                <c:pt idx="1">
                  <c:v>3.2</c:v>
                </c:pt>
                <c:pt idx="2">
                  <c:v>1.4</c:v>
                </c:pt>
                <c:pt idx="3">
                  <c:v>1.2</c:v>
                </c:pt>
              </c:numCache>
            </c:numRef>
          </c:val>
          <c:extLst>
            <c:ext xmlns:c16="http://schemas.microsoft.com/office/drawing/2014/chart" uri="{C3380CC4-5D6E-409C-BE32-E72D297353CC}">
              <c16:uniqueId val="{00000008-5F6F-41C1-B73E-3A92C904447D}"/>
            </c:ext>
          </c:extLst>
        </c:ser>
        <c:dLbls>
          <c:showLegendKey val="0"/>
          <c:showVal val="0"/>
          <c:showCatName val="0"/>
          <c:showSerName val="0"/>
          <c:showPercent val="1"/>
          <c:showBubbleSize val="0"/>
          <c:showLeaderLines val="1"/>
        </c:dLbls>
        <c:firstSliceAng val="0"/>
        <c:holeSize val="88"/>
      </c:doughnutChart>
      <c:spPr>
        <a:noFill/>
        <a:ln>
          <a:noFill/>
        </a:ln>
        <a:effectLst/>
      </c:spPr>
    </c:plotArea>
    <c:legend>
      <c:legendPos val="b"/>
      <c:legendEntry>
        <c:idx val="0"/>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PT Sans" panose="020B0503020203020204" pitchFamily="34" charset="0"/>
              <a:ea typeface="PT Sans" panose="020B0503020203020204" pitchFamily="34" charset="0"/>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961A05-2721-40C2-B8C2-7BCE475E6A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ABB2FB-6345-45FF-A90E-A01D6AFF79C4}" type="datetimeFigureOut">
              <a:rPr lang="en-US" smtClean="0"/>
              <a:t>5/20/2021</a:t>
            </a:fld>
            <a:endParaRPr lang="en-US"/>
          </a:p>
        </p:txBody>
      </p:sp>
      <p:sp>
        <p:nvSpPr>
          <p:cNvPr id="4" name="Footer Placeholder 3">
            <a:extLst>
              <a:ext uri="{FF2B5EF4-FFF2-40B4-BE49-F238E27FC236}">
                <a16:creationId xmlns:a16="http://schemas.microsoft.com/office/drawing/2014/main" id="{994F89ED-19FF-448D-9637-AB3A68F3EE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C22E37-F0B4-44B7-8973-6E792D97C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D99FB7-5EAD-4BB8-B680-95975632F741}" type="slidenum">
              <a:rPr lang="en-US" smtClean="0"/>
              <a:t>‹Nr.›</a:t>
            </a:fld>
            <a:endParaRPr lang="en-US"/>
          </a:p>
        </p:txBody>
      </p:sp>
    </p:spTree>
    <p:extLst>
      <p:ext uri="{BB962C8B-B14F-4D97-AF65-F5344CB8AC3E}">
        <p14:creationId xmlns:p14="http://schemas.microsoft.com/office/powerpoint/2010/main" val="4002772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6978D-169D-4110-A16B-2595AC07B6B0}"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850F2-B22E-4775-A903-A41CD4C74260}" type="slidenum">
              <a:rPr lang="en-US" smtClean="0"/>
              <a:t>‹Nr.›</a:t>
            </a:fld>
            <a:endParaRPr lang="en-US"/>
          </a:p>
        </p:txBody>
      </p:sp>
    </p:spTree>
    <p:extLst>
      <p:ext uri="{BB962C8B-B14F-4D97-AF65-F5344CB8AC3E}">
        <p14:creationId xmlns:p14="http://schemas.microsoft.com/office/powerpoint/2010/main" val="189923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808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E99019-6A75-4830-AF6A-A5B7873E947D}"/>
              </a:ext>
            </a:extLst>
          </p:cNvPr>
          <p:cNvSpPr>
            <a:spLocks noGrp="1"/>
          </p:cNvSpPr>
          <p:nvPr>
            <p:ph type="pic" sz="quarter" idx="10" hasCustomPrompt="1"/>
          </p:nvPr>
        </p:nvSpPr>
        <p:spPr>
          <a:xfrm>
            <a:off x="6096000" y="2031779"/>
            <a:ext cx="5515430" cy="4245649"/>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0046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1FD256E-9941-4547-B18C-9C0F32FBDF48}"/>
              </a:ext>
            </a:extLst>
          </p:cNvPr>
          <p:cNvSpPr>
            <a:spLocks noGrp="1"/>
          </p:cNvSpPr>
          <p:nvPr>
            <p:ph type="pic" sz="quarter" idx="10" hasCustomPrompt="1"/>
          </p:nvPr>
        </p:nvSpPr>
        <p:spPr>
          <a:xfrm>
            <a:off x="6528897" y="2849310"/>
            <a:ext cx="5082531" cy="3428118"/>
          </a:xfrm>
          <a:custGeom>
            <a:avLst/>
            <a:gdLst>
              <a:gd name="connsiteX0" fmla="*/ 0 w 4067628"/>
              <a:gd name="connsiteY0" fmla="*/ 0 h 3428118"/>
              <a:gd name="connsiteX1" fmla="*/ 4067628 w 4067628"/>
              <a:gd name="connsiteY1" fmla="*/ 0 h 3428118"/>
              <a:gd name="connsiteX2" fmla="*/ 4067628 w 4067628"/>
              <a:gd name="connsiteY2" fmla="*/ 3428118 h 3428118"/>
              <a:gd name="connsiteX3" fmla="*/ 0 w 4067628"/>
              <a:gd name="connsiteY3" fmla="*/ 3428118 h 3428118"/>
            </a:gdLst>
            <a:ahLst/>
            <a:cxnLst>
              <a:cxn ang="0">
                <a:pos x="connsiteX0" y="connsiteY0"/>
              </a:cxn>
              <a:cxn ang="0">
                <a:pos x="connsiteX1" y="connsiteY1"/>
              </a:cxn>
              <a:cxn ang="0">
                <a:pos x="connsiteX2" y="connsiteY2"/>
              </a:cxn>
              <a:cxn ang="0">
                <a:pos x="connsiteX3" y="connsiteY3"/>
              </a:cxn>
            </a:cxnLst>
            <a:rect l="l" t="t" r="r" b="b"/>
            <a:pathLst>
              <a:path w="4067628" h="3428118">
                <a:moveTo>
                  <a:pt x="0" y="0"/>
                </a:moveTo>
                <a:lnTo>
                  <a:pt x="4067628" y="0"/>
                </a:lnTo>
                <a:lnTo>
                  <a:pt x="4067628" y="3428118"/>
                </a:lnTo>
                <a:lnTo>
                  <a:pt x="0" y="3428118"/>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7815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599285A-24DE-4940-87FD-94F0F543F985}"/>
              </a:ext>
            </a:extLst>
          </p:cNvPr>
          <p:cNvSpPr>
            <a:spLocks noGrp="1"/>
          </p:cNvSpPr>
          <p:nvPr>
            <p:ph type="pic" sz="quarter" idx="11" hasCustomPrompt="1"/>
          </p:nvPr>
        </p:nvSpPr>
        <p:spPr>
          <a:xfrm>
            <a:off x="4951413" y="2200275"/>
            <a:ext cx="7240587" cy="2457450"/>
          </a:xfrm>
          <a:custGeom>
            <a:avLst/>
            <a:gdLst>
              <a:gd name="connsiteX0" fmla="*/ 0 w 7240587"/>
              <a:gd name="connsiteY0" fmla="*/ 0 h 2457450"/>
              <a:gd name="connsiteX1" fmla="*/ 7240587 w 7240587"/>
              <a:gd name="connsiteY1" fmla="*/ 0 h 2457450"/>
              <a:gd name="connsiteX2" fmla="*/ 7240587 w 7240587"/>
              <a:gd name="connsiteY2" fmla="*/ 2457450 h 2457450"/>
              <a:gd name="connsiteX3" fmla="*/ 0 w 7240587"/>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7240587" h="2457450">
                <a:moveTo>
                  <a:pt x="0" y="0"/>
                </a:moveTo>
                <a:lnTo>
                  <a:pt x="7240587" y="0"/>
                </a:lnTo>
                <a:lnTo>
                  <a:pt x="7240587" y="2457450"/>
                </a:lnTo>
                <a:lnTo>
                  <a:pt x="0" y="24574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8" name="Freeform: Shape 7">
            <a:extLst>
              <a:ext uri="{FF2B5EF4-FFF2-40B4-BE49-F238E27FC236}">
                <a16:creationId xmlns:a16="http://schemas.microsoft.com/office/drawing/2014/main" id="{FD805741-A866-4C2F-A5D9-5BD31F8CD9F9}"/>
              </a:ext>
            </a:extLst>
          </p:cNvPr>
          <p:cNvSpPr>
            <a:spLocks noGrp="1"/>
          </p:cNvSpPr>
          <p:nvPr>
            <p:ph type="pic" sz="quarter" idx="12" hasCustomPrompt="1"/>
          </p:nvPr>
        </p:nvSpPr>
        <p:spPr>
          <a:xfrm>
            <a:off x="5208588" y="0"/>
            <a:ext cx="6983412" cy="2200275"/>
          </a:xfrm>
          <a:custGeom>
            <a:avLst/>
            <a:gdLst>
              <a:gd name="connsiteX0" fmla="*/ 0 w 6983412"/>
              <a:gd name="connsiteY0" fmla="*/ 0 h 2200275"/>
              <a:gd name="connsiteX1" fmla="*/ 6983412 w 6983412"/>
              <a:gd name="connsiteY1" fmla="*/ 0 h 2200275"/>
              <a:gd name="connsiteX2" fmla="*/ 6983412 w 6983412"/>
              <a:gd name="connsiteY2" fmla="*/ 2200275 h 2200275"/>
              <a:gd name="connsiteX3" fmla="*/ 0 w 6983412"/>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2" h="2200275">
                <a:moveTo>
                  <a:pt x="0" y="0"/>
                </a:moveTo>
                <a:lnTo>
                  <a:pt x="6983412" y="0"/>
                </a:lnTo>
                <a:lnTo>
                  <a:pt x="6983412"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0" name="Freeform: Shape 9">
            <a:extLst>
              <a:ext uri="{FF2B5EF4-FFF2-40B4-BE49-F238E27FC236}">
                <a16:creationId xmlns:a16="http://schemas.microsoft.com/office/drawing/2014/main" id="{67AD7AA1-FDEF-4BB4-B255-7F5CD5C4907B}"/>
              </a:ext>
            </a:extLst>
          </p:cNvPr>
          <p:cNvSpPr>
            <a:spLocks noGrp="1"/>
          </p:cNvSpPr>
          <p:nvPr>
            <p:ph type="pic" sz="quarter" idx="13" hasCustomPrompt="1"/>
          </p:nvPr>
        </p:nvSpPr>
        <p:spPr>
          <a:xfrm>
            <a:off x="1" y="4657725"/>
            <a:ext cx="6983413" cy="2200275"/>
          </a:xfrm>
          <a:custGeom>
            <a:avLst/>
            <a:gdLst>
              <a:gd name="connsiteX0" fmla="*/ 0 w 6983413"/>
              <a:gd name="connsiteY0" fmla="*/ 0 h 2200275"/>
              <a:gd name="connsiteX1" fmla="*/ 6983413 w 6983413"/>
              <a:gd name="connsiteY1" fmla="*/ 0 h 2200275"/>
              <a:gd name="connsiteX2" fmla="*/ 6983413 w 6983413"/>
              <a:gd name="connsiteY2" fmla="*/ 2200275 h 2200275"/>
              <a:gd name="connsiteX3" fmla="*/ 0 w 6983413"/>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3" h="2200275">
                <a:moveTo>
                  <a:pt x="0" y="0"/>
                </a:moveTo>
                <a:lnTo>
                  <a:pt x="6983413" y="0"/>
                </a:lnTo>
                <a:lnTo>
                  <a:pt x="6983413"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8984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8B3C06D-563A-40C8-ABC2-F7A3B4C1222E}"/>
              </a:ext>
            </a:extLst>
          </p:cNvPr>
          <p:cNvSpPr>
            <a:spLocks noGrp="1"/>
          </p:cNvSpPr>
          <p:nvPr>
            <p:ph type="pic" sz="quarter" idx="11" hasCustomPrompt="1"/>
          </p:nvPr>
        </p:nvSpPr>
        <p:spPr>
          <a:xfrm>
            <a:off x="4130464" y="2345721"/>
            <a:ext cx="3931072" cy="3931072"/>
          </a:xfrm>
          <a:custGeom>
            <a:avLst/>
            <a:gdLst>
              <a:gd name="connsiteX0" fmla="*/ 1965536 w 3931072"/>
              <a:gd name="connsiteY0" fmla="*/ 0 h 3931072"/>
              <a:gd name="connsiteX1" fmla="*/ 3931072 w 3931072"/>
              <a:gd name="connsiteY1" fmla="*/ 1965536 h 3931072"/>
              <a:gd name="connsiteX2" fmla="*/ 1965536 w 3931072"/>
              <a:gd name="connsiteY2" fmla="*/ 3931072 h 3931072"/>
              <a:gd name="connsiteX3" fmla="*/ 0 w 3931072"/>
              <a:gd name="connsiteY3" fmla="*/ 1965536 h 3931072"/>
              <a:gd name="connsiteX4" fmla="*/ 1965536 w 3931072"/>
              <a:gd name="connsiteY4" fmla="*/ 0 h 393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072" h="3931072">
                <a:moveTo>
                  <a:pt x="1965536" y="0"/>
                </a:moveTo>
                <a:cubicBezTo>
                  <a:pt x="3051072" y="0"/>
                  <a:pt x="3931072" y="880000"/>
                  <a:pt x="3931072" y="1965536"/>
                </a:cubicBezTo>
                <a:cubicBezTo>
                  <a:pt x="3931072" y="3051072"/>
                  <a:pt x="3051072" y="3931072"/>
                  <a:pt x="1965536" y="3931072"/>
                </a:cubicBezTo>
                <a:cubicBezTo>
                  <a:pt x="880000" y="3931072"/>
                  <a:pt x="0" y="3051072"/>
                  <a:pt x="0" y="1965536"/>
                </a:cubicBezTo>
                <a:cubicBezTo>
                  <a:pt x="0" y="880000"/>
                  <a:pt x="880000" y="0"/>
                  <a:pt x="1965536"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06152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1A09696-CD84-453E-B6BB-75A6DD19D952}"/>
              </a:ext>
            </a:extLst>
          </p:cNvPr>
          <p:cNvSpPr>
            <a:spLocks noGrp="1"/>
          </p:cNvSpPr>
          <p:nvPr>
            <p:ph type="pic" sz="quarter" idx="12" hasCustomPrompt="1"/>
          </p:nvPr>
        </p:nvSpPr>
        <p:spPr>
          <a:xfrm>
            <a:off x="4862148"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9" name="Freeform: Shape 8">
            <a:extLst>
              <a:ext uri="{FF2B5EF4-FFF2-40B4-BE49-F238E27FC236}">
                <a16:creationId xmlns:a16="http://schemas.microsoft.com/office/drawing/2014/main" id="{1E029709-5EBE-4E59-8AFD-CABEB95B43C3}"/>
              </a:ext>
            </a:extLst>
          </p:cNvPr>
          <p:cNvSpPr>
            <a:spLocks noGrp="1"/>
          </p:cNvSpPr>
          <p:nvPr>
            <p:ph type="pic" sz="quarter" idx="13" hasCustomPrompt="1"/>
          </p:nvPr>
        </p:nvSpPr>
        <p:spPr>
          <a:xfrm>
            <a:off x="7730396"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7" name="Freeform: Shape 6">
            <a:extLst>
              <a:ext uri="{FF2B5EF4-FFF2-40B4-BE49-F238E27FC236}">
                <a16:creationId xmlns:a16="http://schemas.microsoft.com/office/drawing/2014/main" id="{0ACF9B72-68F2-4866-B2E1-DED2C2D8A8AC}"/>
              </a:ext>
            </a:extLst>
          </p:cNvPr>
          <p:cNvSpPr>
            <a:spLocks noGrp="1"/>
          </p:cNvSpPr>
          <p:nvPr>
            <p:ph type="pic" sz="quarter" idx="11" hasCustomPrompt="1"/>
          </p:nvPr>
        </p:nvSpPr>
        <p:spPr>
          <a:xfrm>
            <a:off x="1993900"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842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68A114-61B7-431F-A817-7AD277B0DE3F}"/>
              </a:ext>
            </a:extLst>
          </p:cNvPr>
          <p:cNvSpPr>
            <a:spLocks noGrp="1"/>
          </p:cNvSpPr>
          <p:nvPr>
            <p:ph type="pic" sz="quarter" idx="11" hasCustomPrompt="1"/>
          </p:nvPr>
        </p:nvSpPr>
        <p:spPr>
          <a:xfrm>
            <a:off x="5080000" y="2740324"/>
            <a:ext cx="2032000" cy="2032000"/>
          </a:xfrm>
          <a:custGeom>
            <a:avLst/>
            <a:gdLst>
              <a:gd name="connsiteX0" fmla="*/ 1016000 w 2032000"/>
              <a:gd name="connsiteY0" fmla="*/ 0 h 2032000"/>
              <a:gd name="connsiteX1" fmla="*/ 2032000 w 2032000"/>
              <a:gd name="connsiteY1" fmla="*/ 1016000 h 2032000"/>
              <a:gd name="connsiteX2" fmla="*/ 1016000 w 2032000"/>
              <a:gd name="connsiteY2" fmla="*/ 2032000 h 2032000"/>
              <a:gd name="connsiteX3" fmla="*/ 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1577121" y="0"/>
                  <a:pt x="2032000" y="454879"/>
                  <a:pt x="2032000" y="1016000"/>
                </a:cubicBezTo>
                <a:cubicBezTo>
                  <a:pt x="2032000" y="1577121"/>
                  <a:pt x="1577121" y="2032000"/>
                  <a:pt x="1016000" y="2032000"/>
                </a:cubicBezTo>
                <a:cubicBezTo>
                  <a:pt x="454879" y="2032000"/>
                  <a:pt x="0" y="1577121"/>
                  <a:pt x="0" y="1016000"/>
                </a:cubicBezTo>
                <a:cubicBezTo>
                  <a:pt x="0" y="454879"/>
                  <a:pt x="454879" y="0"/>
                  <a:pt x="1016000"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8289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E8C035F-C3E4-44F8-BAEE-5B1B119A01FA}"/>
              </a:ext>
            </a:extLst>
          </p:cNvPr>
          <p:cNvSpPr>
            <a:spLocks noGrp="1"/>
          </p:cNvSpPr>
          <p:nvPr>
            <p:ph type="pic" sz="quarter" idx="11" hasCustomPrompt="1"/>
          </p:nvPr>
        </p:nvSpPr>
        <p:spPr>
          <a:xfrm>
            <a:off x="6654800" y="1181098"/>
            <a:ext cx="4356100" cy="4495804"/>
          </a:xfrm>
          <a:custGeom>
            <a:avLst/>
            <a:gdLst>
              <a:gd name="connsiteX0" fmla="*/ 0 w 4356100"/>
              <a:gd name="connsiteY0" fmla="*/ 0 h 4495804"/>
              <a:gd name="connsiteX1" fmla="*/ 4356100 w 4356100"/>
              <a:gd name="connsiteY1" fmla="*/ 0 h 4495804"/>
              <a:gd name="connsiteX2" fmla="*/ 4356100 w 4356100"/>
              <a:gd name="connsiteY2" fmla="*/ 4495804 h 4495804"/>
              <a:gd name="connsiteX3" fmla="*/ 0 w 4356100"/>
              <a:gd name="connsiteY3" fmla="*/ 4495804 h 4495804"/>
            </a:gdLst>
            <a:ahLst/>
            <a:cxnLst>
              <a:cxn ang="0">
                <a:pos x="connsiteX0" y="connsiteY0"/>
              </a:cxn>
              <a:cxn ang="0">
                <a:pos x="connsiteX1" y="connsiteY1"/>
              </a:cxn>
              <a:cxn ang="0">
                <a:pos x="connsiteX2" y="connsiteY2"/>
              </a:cxn>
              <a:cxn ang="0">
                <a:pos x="connsiteX3" y="connsiteY3"/>
              </a:cxn>
            </a:cxnLst>
            <a:rect l="l" t="t" r="r" b="b"/>
            <a:pathLst>
              <a:path w="4356100" h="4495804">
                <a:moveTo>
                  <a:pt x="0" y="0"/>
                </a:moveTo>
                <a:lnTo>
                  <a:pt x="4356100" y="0"/>
                </a:lnTo>
                <a:lnTo>
                  <a:pt x="4356100" y="4495804"/>
                </a:lnTo>
                <a:lnTo>
                  <a:pt x="0" y="449580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58764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0EB3B5-C405-4BED-A20A-2967A50198CE}"/>
              </a:ext>
            </a:extLst>
          </p:cNvPr>
          <p:cNvSpPr>
            <a:spLocks noGrp="1"/>
          </p:cNvSpPr>
          <p:nvPr>
            <p:ph type="pic" sz="quarter" idx="11" hasCustomPrompt="1"/>
          </p:nvPr>
        </p:nvSpPr>
        <p:spPr>
          <a:xfrm>
            <a:off x="6386285"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5" name="Picture Placeholder 4">
            <a:extLst>
              <a:ext uri="{FF2B5EF4-FFF2-40B4-BE49-F238E27FC236}">
                <a16:creationId xmlns:a16="http://schemas.microsoft.com/office/drawing/2014/main" id="{EF91B381-F45B-4235-A1E1-29FBE192DE28}"/>
              </a:ext>
            </a:extLst>
          </p:cNvPr>
          <p:cNvSpPr>
            <a:spLocks noGrp="1"/>
          </p:cNvSpPr>
          <p:nvPr>
            <p:ph type="pic" sz="quarter" idx="10" hasCustomPrompt="1"/>
          </p:nvPr>
        </p:nvSpPr>
        <p:spPr>
          <a:xfrm>
            <a:off x="580571"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03618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C91E4F2C-6626-458A-A5E6-0ED0F4A94EF7}"/>
              </a:ext>
            </a:extLst>
          </p:cNvPr>
          <p:cNvSpPr>
            <a:spLocks noGrp="1"/>
          </p:cNvSpPr>
          <p:nvPr>
            <p:ph type="pic" sz="quarter" idx="10" hasCustomPrompt="1"/>
          </p:nvPr>
        </p:nvSpPr>
        <p:spPr>
          <a:xfrm>
            <a:off x="0" y="0"/>
            <a:ext cx="12192000" cy="6858000"/>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3380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8749F0-E838-4B47-8F8E-B80BC6951AE5}"/>
              </a:ext>
            </a:extLst>
          </p:cNvPr>
          <p:cNvSpPr>
            <a:spLocks noGrp="1"/>
          </p:cNvSpPr>
          <p:nvPr>
            <p:ph type="pic" sz="quarter" idx="10" hasCustomPrompt="1"/>
          </p:nvPr>
        </p:nvSpPr>
        <p:spPr>
          <a:xfrm>
            <a:off x="3451490" y="0"/>
            <a:ext cx="8740511" cy="6858000"/>
          </a:xfrm>
          <a:custGeom>
            <a:avLst/>
            <a:gdLst>
              <a:gd name="connsiteX0" fmla="*/ 6614207 w 8740511"/>
              <a:gd name="connsiteY0" fmla="*/ 0 h 6858000"/>
              <a:gd name="connsiteX1" fmla="*/ 8740511 w 8740511"/>
              <a:gd name="connsiteY1" fmla="*/ 0 h 6858000"/>
              <a:gd name="connsiteX2" fmla="*/ 8740511 w 8740511"/>
              <a:gd name="connsiteY2" fmla="*/ 2837731 h 6858000"/>
              <a:gd name="connsiteX3" fmla="*/ 5843832 w 8740511"/>
              <a:gd name="connsiteY3" fmla="*/ 5503201 h 6858000"/>
              <a:gd name="connsiteX4" fmla="*/ 5843831 w 8740511"/>
              <a:gd name="connsiteY4" fmla="*/ 5503201 h 6858000"/>
              <a:gd name="connsiteX5" fmla="*/ 4371514 w 8740511"/>
              <a:gd name="connsiteY5" fmla="*/ 6858000 h 6858000"/>
              <a:gd name="connsiteX6" fmla="*/ 1162648 w 8740511"/>
              <a:gd name="connsiteY6" fmla="*/ 6858000 h 6858000"/>
              <a:gd name="connsiteX7" fmla="*/ 0 w 8740511"/>
              <a:gd name="connsiteY7" fmla="*/ 6086270 h 6858000"/>
              <a:gd name="connsiteX8" fmla="*/ 2817025 w 8740511"/>
              <a:gd name="connsiteY8" fmla="*/ 3494096 h 6858000"/>
              <a:gd name="connsiteX9" fmla="*/ 2817026 w 8740511"/>
              <a:gd name="connsiteY9" fmla="*/ 34940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40511" h="6858000">
                <a:moveTo>
                  <a:pt x="6614207" y="0"/>
                </a:moveTo>
                <a:lnTo>
                  <a:pt x="8740511" y="0"/>
                </a:lnTo>
                <a:lnTo>
                  <a:pt x="8740511" y="2837731"/>
                </a:lnTo>
                <a:lnTo>
                  <a:pt x="5843832" y="5503201"/>
                </a:lnTo>
                <a:lnTo>
                  <a:pt x="5843831" y="5503201"/>
                </a:lnTo>
                <a:lnTo>
                  <a:pt x="4371514" y="6858000"/>
                </a:lnTo>
                <a:lnTo>
                  <a:pt x="1162648" y="6858000"/>
                </a:lnTo>
                <a:lnTo>
                  <a:pt x="0" y="6086270"/>
                </a:lnTo>
                <a:lnTo>
                  <a:pt x="2817025" y="3494096"/>
                </a:lnTo>
                <a:lnTo>
                  <a:pt x="2817026" y="3494097"/>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60960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13DFB-4D42-49ED-89E4-4F0D5E151C4C}"/>
              </a:ext>
            </a:extLst>
          </p:cNvPr>
          <p:cNvSpPr>
            <a:spLocks noGrp="1"/>
          </p:cNvSpPr>
          <p:nvPr>
            <p:ph type="title"/>
          </p:nvPr>
        </p:nvSpPr>
        <p:spPr>
          <a:xfrm>
            <a:off x="838200" y="476886"/>
            <a:ext cx="10515600" cy="6102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8CE2F2-50B7-45A7-A752-331D60C05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375121"/>
      </p:ext>
    </p:extLst>
  </p:cSld>
  <p:clrMap bg1="lt1" tx1="dk1" bg2="lt2" tx2="dk2" accent1="accent1" accent2="accent2" accent3="accent3" accent4="accent4" accent5="accent5" accent6="accent6" hlink="hlink" folHlink="folHlink"/>
  <p:sldLayoutIdLst>
    <p:sldLayoutId id="2147483653" r:id="rId1"/>
    <p:sldLayoutId id="2147483715" r:id="rId2"/>
    <p:sldLayoutId id="2147483712" r:id="rId3"/>
    <p:sldLayoutId id="2147483713" r:id="rId4"/>
    <p:sldLayoutId id="2147483708" r:id="rId5"/>
    <p:sldLayoutId id="2147483707" r:id="rId6"/>
    <p:sldLayoutId id="2147483706" r:id="rId7"/>
    <p:sldLayoutId id="2147483714" r:id="rId8"/>
    <p:sldLayoutId id="2147483711" r:id="rId9"/>
    <p:sldLayoutId id="2147483701" r:id="rId10"/>
    <p:sldLayoutId id="2147483710" r:id="rId11"/>
  </p:sldLayoutIdLst>
  <p:hf hdr="0" dt="0"/>
  <p:txStyles>
    <p:titleStyle>
      <a:lvl1pPr algn="ctr" defTabSz="914400" rtl="0" eaLnBrk="1" latinLnBrk="0" hangingPunct="1">
        <a:lnSpc>
          <a:spcPct val="90000"/>
        </a:lnSpc>
        <a:spcBef>
          <a:spcPct val="0"/>
        </a:spcBef>
        <a:buNone/>
        <a:defRPr sz="3000" b="0" kern="1200" spc="0" baseline="0">
          <a:solidFill>
            <a:schemeClr val="tx1"/>
          </a:solidFill>
          <a:latin typeface="Montserrat" panose="00000500000000000000" pitchFamily="50"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501F12-2D3D-4976-8C6C-08EEC06FD8B3}"/>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CDF9DF42-2524-4AE9-A88A-1C395CACE6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423" r="18423"/>
          <a:stretch>
            <a:fillRect/>
          </a:stretch>
        </p:blipFill>
        <p:spPr/>
      </p:pic>
      <p:grpSp>
        <p:nvGrpSpPr>
          <p:cNvPr id="8" name="Group 7">
            <a:extLst>
              <a:ext uri="{FF2B5EF4-FFF2-40B4-BE49-F238E27FC236}">
                <a16:creationId xmlns:a16="http://schemas.microsoft.com/office/drawing/2014/main" id="{D5C20B3D-2533-43AF-B7D4-05D4CA22D746}"/>
              </a:ext>
            </a:extLst>
          </p:cNvPr>
          <p:cNvGrpSpPr/>
          <p:nvPr/>
        </p:nvGrpSpPr>
        <p:grpSpPr>
          <a:xfrm>
            <a:off x="1828802" y="1152070"/>
            <a:ext cx="3309258" cy="3909279"/>
            <a:chOff x="2786741" y="1152070"/>
            <a:chExt cx="3309258" cy="3909279"/>
          </a:xfrm>
        </p:grpSpPr>
        <p:sp>
          <p:nvSpPr>
            <p:cNvPr id="15" name="TextBox 14">
              <a:extLst>
                <a:ext uri="{FF2B5EF4-FFF2-40B4-BE49-F238E27FC236}">
                  <a16:creationId xmlns:a16="http://schemas.microsoft.com/office/drawing/2014/main" id="{7873C465-9FEA-491A-B20F-7A2C30C83050}"/>
                </a:ext>
              </a:extLst>
            </p:cNvPr>
            <p:cNvSpPr txBox="1"/>
            <p:nvPr/>
          </p:nvSpPr>
          <p:spPr>
            <a:xfrm>
              <a:off x="2786741" y="1152070"/>
              <a:ext cx="3309258" cy="1477328"/>
            </a:xfrm>
            <a:prstGeom prst="rect">
              <a:avLst/>
            </a:prstGeom>
            <a:noFill/>
          </p:spPr>
          <p:txBody>
            <a:bodyPr wrap="square" rtlCol="0">
              <a:spAutoFit/>
            </a:bodyPr>
            <a:lstStyle/>
            <a:p>
              <a:pPr algn="r"/>
              <a:r>
                <a:rPr lang="en-US" sz="4500" b="1" dirty="0">
                  <a:solidFill>
                    <a:schemeClr val="bg1"/>
                  </a:solidFill>
                  <a:latin typeface="Oswald" panose="02000303000000000000" pitchFamily="2" charset="0"/>
                </a:rPr>
                <a:t>Data Science </a:t>
              </a:r>
              <a:r>
                <a:rPr lang="en-US" sz="4500" b="1" dirty="0">
                  <a:solidFill>
                    <a:schemeClr val="accent2"/>
                  </a:solidFill>
                  <a:latin typeface="Oswald" panose="02000303000000000000" pitchFamily="2" charset="0"/>
                </a:rPr>
                <a:t>Task</a:t>
              </a:r>
              <a:endParaRPr lang="en-US" sz="4500" b="1" dirty="0">
                <a:solidFill>
                  <a:schemeClr val="accent2"/>
                </a:solidFill>
                <a:latin typeface="Oswald" panose="02000303000000000000" pitchFamily="2" charset="0"/>
              </a:endParaRPr>
            </a:p>
          </p:txBody>
        </p:sp>
        <p:sp>
          <p:nvSpPr>
            <p:cNvPr id="18" name="TextBox 17">
              <a:extLst>
                <a:ext uri="{FF2B5EF4-FFF2-40B4-BE49-F238E27FC236}">
                  <a16:creationId xmlns:a16="http://schemas.microsoft.com/office/drawing/2014/main" id="{8F9E0981-45F5-4AF2-8718-27C7F1DBF405}"/>
                </a:ext>
              </a:extLst>
            </p:cNvPr>
            <p:cNvSpPr txBox="1"/>
            <p:nvPr/>
          </p:nvSpPr>
          <p:spPr>
            <a:xfrm>
              <a:off x="3332842" y="4661239"/>
              <a:ext cx="2763157" cy="400110"/>
            </a:xfrm>
            <a:prstGeom prst="rect">
              <a:avLst/>
            </a:prstGeom>
            <a:noFill/>
          </p:spPr>
          <p:txBody>
            <a:bodyPr wrap="square" rtlCol="0">
              <a:spAutoFit/>
            </a:bodyPr>
            <a:lstStyle/>
            <a:p>
              <a:pPr algn="r"/>
              <a:r>
                <a:rPr lang="en-US" sz="2000" b="1" dirty="0" smtClean="0">
                  <a:solidFill>
                    <a:schemeClr val="bg1">
                      <a:lumMod val="85000"/>
                    </a:schemeClr>
                  </a:solidFill>
                  <a:latin typeface="PT Sans" panose="020B0503020203020204" pitchFamily="34" charset="0"/>
                  <a:ea typeface="PT Sans" panose="020B0503020203020204" pitchFamily="34" charset="0"/>
                </a:rPr>
                <a:t>Marcus Bindel</a:t>
              </a:r>
              <a:endParaRPr lang="en-US" sz="2000" b="1" dirty="0">
                <a:solidFill>
                  <a:schemeClr val="bg1">
                    <a:lumMod val="85000"/>
                  </a:schemeClr>
                </a:solidFill>
                <a:latin typeface="PT Sans" panose="020B0503020203020204" pitchFamily="34" charset="0"/>
                <a:ea typeface="PT Sans" panose="020B0503020203020204" pitchFamily="34" charset="0"/>
              </a:endParaRPr>
            </a:p>
          </p:txBody>
        </p:sp>
      </p:grpSp>
      <p:sp>
        <p:nvSpPr>
          <p:cNvPr id="12" name="Rectangle 11">
            <a:extLst>
              <a:ext uri="{FF2B5EF4-FFF2-40B4-BE49-F238E27FC236}">
                <a16:creationId xmlns:a16="http://schemas.microsoft.com/office/drawing/2014/main" id="{0E041BE2-F593-45E7-ABF8-F189D6159C60}"/>
              </a:ext>
            </a:extLst>
          </p:cNvPr>
          <p:cNvSpPr/>
          <p:nvPr/>
        </p:nvSpPr>
        <p:spPr>
          <a:xfrm>
            <a:off x="5878284" y="2652486"/>
            <a:ext cx="1553029" cy="15530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7">
            <a:extLst>
              <a:ext uri="{FF2B5EF4-FFF2-40B4-BE49-F238E27FC236}">
                <a16:creationId xmlns:a16="http://schemas.microsoft.com/office/drawing/2014/main" id="{F3AD70A9-42D9-4BC8-8AE2-97055EF28E0E}"/>
              </a:ext>
            </a:extLst>
          </p:cNvPr>
          <p:cNvSpPr>
            <a:spLocks noEditPoints="1"/>
          </p:cNvSpPr>
          <p:nvPr/>
        </p:nvSpPr>
        <p:spPr bwMode="auto">
          <a:xfrm>
            <a:off x="6305130" y="3169921"/>
            <a:ext cx="699338" cy="518160"/>
          </a:xfrm>
          <a:custGeom>
            <a:avLst/>
            <a:gdLst>
              <a:gd name="T0" fmla="*/ 77 w 85"/>
              <a:gd name="T1" fmla="*/ 0 h 63"/>
              <a:gd name="T2" fmla="*/ 8 w 85"/>
              <a:gd name="T3" fmla="*/ 0 h 63"/>
              <a:gd name="T4" fmla="*/ 0 w 85"/>
              <a:gd name="T5" fmla="*/ 7 h 63"/>
              <a:gd name="T6" fmla="*/ 0 w 85"/>
              <a:gd name="T7" fmla="*/ 42 h 63"/>
              <a:gd name="T8" fmla="*/ 8 w 85"/>
              <a:gd name="T9" fmla="*/ 50 h 63"/>
              <a:gd name="T10" fmla="*/ 77 w 85"/>
              <a:gd name="T11" fmla="*/ 50 h 63"/>
              <a:gd name="T12" fmla="*/ 85 w 85"/>
              <a:gd name="T13" fmla="*/ 42 h 63"/>
              <a:gd name="T14" fmla="*/ 85 w 85"/>
              <a:gd name="T15" fmla="*/ 7 h 63"/>
              <a:gd name="T16" fmla="*/ 77 w 85"/>
              <a:gd name="T17" fmla="*/ 0 h 63"/>
              <a:gd name="T18" fmla="*/ 80 w 85"/>
              <a:gd name="T19" fmla="*/ 42 h 63"/>
              <a:gd name="T20" fmla="*/ 77 w 85"/>
              <a:gd name="T21" fmla="*/ 45 h 63"/>
              <a:gd name="T22" fmla="*/ 8 w 85"/>
              <a:gd name="T23" fmla="*/ 45 h 63"/>
              <a:gd name="T24" fmla="*/ 5 w 85"/>
              <a:gd name="T25" fmla="*/ 42 h 63"/>
              <a:gd name="T26" fmla="*/ 5 w 85"/>
              <a:gd name="T27" fmla="*/ 7 h 63"/>
              <a:gd name="T28" fmla="*/ 8 w 85"/>
              <a:gd name="T29" fmla="*/ 5 h 63"/>
              <a:gd name="T30" fmla="*/ 77 w 85"/>
              <a:gd name="T31" fmla="*/ 5 h 63"/>
              <a:gd name="T32" fmla="*/ 80 w 85"/>
              <a:gd name="T33" fmla="*/ 7 h 63"/>
              <a:gd name="T34" fmla="*/ 80 w 85"/>
              <a:gd name="T35" fmla="*/ 42 h 63"/>
              <a:gd name="T36" fmla="*/ 81 w 85"/>
              <a:gd name="T37" fmla="*/ 55 h 63"/>
              <a:gd name="T38" fmla="*/ 53 w 85"/>
              <a:gd name="T39" fmla="*/ 55 h 63"/>
              <a:gd name="T40" fmla="*/ 51 w 85"/>
              <a:gd name="T41" fmla="*/ 58 h 63"/>
              <a:gd name="T42" fmla="*/ 35 w 85"/>
              <a:gd name="T43" fmla="*/ 58 h 63"/>
              <a:gd name="T44" fmla="*/ 32 w 85"/>
              <a:gd name="T45" fmla="*/ 55 h 63"/>
              <a:gd name="T46" fmla="*/ 4 w 85"/>
              <a:gd name="T47" fmla="*/ 55 h 63"/>
              <a:gd name="T48" fmla="*/ 0 w 85"/>
              <a:gd name="T49" fmla="*/ 59 h 63"/>
              <a:gd name="T50" fmla="*/ 4 w 85"/>
              <a:gd name="T51" fmla="*/ 63 h 63"/>
              <a:gd name="T52" fmla="*/ 81 w 85"/>
              <a:gd name="T53" fmla="*/ 63 h 63"/>
              <a:gd name="T54" fmla="*/ 85 w 85"/>
              <a:gd name="T55" fmla="*/ 59 h 63"/>
              <a:gd name="T56" fmla="*/ 81 w 85"/>
              <a:gd name="T57" fmla="*/ 55 h 63"/>
              <a:gd name="T58" fmla="*/ 81 w 85"/>
              <a:gd name="T59" fmla="*/ 55 h 63"/>
              <a:gd name="T60" fmla="*/ 81 w 85"/>
              <a:gd name="T61"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63">
                <a:moveTo>
                  <a:pt x="77" y="0"/>
                </a:moveTo>
                <a:cubicBezTo>
                  <a:pt x="8" y="0"/>
                  <a:pt x="8" y="0"/>
                  <a:pt x="8" y="0"/>
                </a:cubicBezTo>
                <a:cubicBezTo>
                  <a:pt x="4" y="0"/>
                  <a:pt x="0" y="3"/>
                  <a:pt x="0" y="7"/>
                </a:cubicBezTo>
                <a:cubicBezTo>
                  <a:pt x="0" y="42"/>
                  <a:pt x="0" y="42"/>
                  <a:pt x="0" y="42"/>
                </a:cubicBezTo>
                <a:cubicBezTo>
                  <a:pt x="0" y="47"/>
                  <a:pt x="4" y="50"/>
                  <a:pt x="8" y="50"/>
                </a:cubicBezTo>
                <a:cubicBezTo>
                  <a:pt x="77" y="50"/>
                  <a:pt x="77" y="50"/>
                  <a:pt x="77" y="50"/>
                </a:cubicBezTo>
                <a:cubicBezTo>
                  <a:pt x="82" y="50"/>
                  <a:pt x="85" y="47"/>
                  <a:pt x="85" y="42"/>
                </a:cubicBezTo>
                <a:cubicBezTo>
                  <a:pt x="85" y="7"/>
                  <a:pt x="85" y="7"/>
                  <a:pt x="85" y="7"/>
                </a:cubicBezTo>
                <a:cubicBezTo>
                  <a:pt x="85" y="3"/>
                  <a:pt x="82" y="0"/>
                  <a:pt x="77" y="0"/>
                </a:cubicBezTo>
                <a:close/>
                <a:moveTo>
                  <a:pt x="80" y="42"/>
                </a:moveTo>
                <a:cubicBezTo>
                  <a:pt x="80" y="44"/>
                  <a:pt x="79" y="45"/>
                  <a:pt x="77" y="45"/>
                </a:cubicBezTo>
                <a:cubicBezTo>
                  <a:pt x="8" y="45"/>
                  <a:pt x="8" y="45"/>
                  <a:pt x="8" y="45"/>
                </a:cubicBezTo>
                <a:cubicBezTo>
                  <a:pt x="7" y="45"/>
                  <a:pt x="5" y="44"/>
                  <a:pt x="5" y="42"/>
                </a:cubicBezTo>
                <a:cubicBezTo>
                  <a:pt x="5" y="7"/>
                  <a:pt x="5" y="7"/>
                  <a:pt x="5" y="7"/>
                </a:cubicBezTo>
                <a:cubicBezTo>
                  <a:pt x="5" y="6"/>
                  <a:pt x="7" y="5"/>
                  <a:pt x="8" y="5"/>
                </a:cubicBezTo>
                <a:cubicBezTo>
                  <a:pt x="77" y="5"/>
                  <a:pt x="77" y="5"/>
                  <a:pt x="77" y="5"/>
                </a:cubicBezTo>
                <a:cubicBezTo>
                  <a:pt x="79" y="5"/>
                  <a:pt x="80" y="6"/>
                  <a:pt x="80" y="7"/>
                </a:cubicBezTo>
                <a:lnTo>
                  <a:pt x="80" y="42"/>
                </a:lnTo>
                <a:close/>
                <a:moveTo>
                  <a:pt x="81" y="55"/>
                </a:moveTo>
                <a:cubicBezTo>
                  <a:pt x="53" y="55"/>
                  <a:pt x="53" y="55"/>
                  <a:pt x="53" y="55"/>
                </a:cubicBezTo>
                <a:cubicBezTo>
                  <a:pt x="53" y="57"/>
                  <a:pt x="52" y="58"/>
                  <a:pt x="51" y="58"/>
                </a:cubicBezTo>
                <a:cubicBezTo>
                  <a:pt x="35" y="58"/>
                  <a:pt x="35" y="58"/>
                  <a:pt x="35" y="58"/>
                </a:cubicBezTo>
                <a:cubicBezTo>
                  <a:pt x="33" y="58"/>
                  <a:pt x="32" y="57"/>
                  <a:pt x="32" y="55"/>
                </a:cubicBezTo>
                <a:cubicBezTo>
                  <a:pt x="4" y="55"/>
                  <a:pt x="4" y="55"/>
                  <a:pt x="4" y="55"/>
                </a:cubicBezTo>
                <a:cubicBezTo>
                  <a:pt x="2" y="55"/>
                  <a:pt x="0" y="57"/>
                  <a:pt x="0" y="59"/>
                </a:cubicBezTo>
                <a:cubicBezTo>
                  <a:pt x="0" y="62"/>
                  <a:pt x="2" y="63"/>
                  <a:pt x="4" y="63"/>
                </a:cubicBezTo>
                <a:cubicBezTo>
                  <a:pt x="81" y="63"/>
                  <a:pt x="81" y="63"/>
                  <a:pt x="81" y="63"/>
                </a:cubicBezTo>
                <a:cubicBezTo>
                  <a:pt x="83" y="63"/>
                  <a:pt x="85" y="62"/>
                  <a:pt x="85" y="59"/>
                </a:cubicBezTo>
                <a:cubicBezTo>
                  <a:pt x="85" y="57"/>
                  <a:pt x="83" y="55"/>
                  <a:pt x="81" y="55"/>
                </a:cubicBezTo>
                <a:close/>
                <a:moveTo>
                  <a:pt x="81" y="55"/>
                </a:moveTo>
                <a:cubicBezTo>
                  <a:pt x="81" y="55"/>
                  <a:pt x="81" y="55"/>
                  <a:pt x="81"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152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2993714"/>
            <a:chOff x="661048" y="2051235"/>
            <a:chExt cx="10800000" cy="2249351"/>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6</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566366"/>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“sport"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15 %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576637" y="2508765"/>
            <a:ext cx="10800000" cy="1534821"/>
          </a:xfrm>
          <a:prstGeom prst="rect">
            <a:avLst/>
          </a:prstGeom>
        </p:spPr>
      </p:pic>
    </p:spTree>
    <p:extLst>
      <p:ext uri="{BB962C8B-B14F-4D97-AF65-F5344CB8AC3E}">
        <p14:creationId xmlns:p14="http://schemas.microsoft.com/office/powerpoint/2010/main" val="229473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522672"/>
            <a:chOff x="661048" y="2051235"/>
            <a:chExt cx="10800000" cy="2646788"/>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7</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963803"/>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“earnings"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missing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2" name="Grafik 1"/>
          <p:cNvPicPr>
            <a:picLocks noChangeAspect="1"/>
          </p:cNvPicPr>
          <p:nvPr/>
        </p:nvPicPr>
        <p:blipFill>
          <a:blip r:embed="rId2"/>
          <a:stretch>
            <a:fillRect/>
          </a:stretch>
        </p:blipFill>
        <p:spPr>
          <a:xfrm>
            <a:off x="576637" y="2508765"/>
            <a:ext cx="10800000" cy="2145372"/>
          </a:xfrm>
          <a:prstGeom prst="rect">
            <a:avLst/>
          </a:prstGeom>
        </p:spPr>
      </p:pic>
    </p:spTree>
    <p:extLst>
      <p:ext uri="{BB962C8B-B14F-4D97-AF65-F5344CB8AC3E}">
        <p14:creationId xmlns:p14="http://schemas.microsoft.com/office/powerpoint/2010/main" val="421165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051943"/>
            <a:chOff x="661048" y="2051235"/>
            <a:chExt cx="10800000" cy="2293102"/>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8</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610117"/>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“living area"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anomalies but is not equally distributed.</a:t>
              </a: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missing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576637" y="2508765"/>
            <a:ext cx="10800000" cy="1508470"/>
          </a:xfrm>
          <a:prstGeom prst="rect">
            <a:avLst/>
          </a:prstGeom>
        </p:spPr>
      </p:pic>
    </p:spTree>
    <p:extLst>
      <p:ext uri="{BB962C8B-B14F-4D97-AF65-F5344CB8AC3E}">
        <p14:creationId xmlns:p14="http://schemas.microsoft.com/office/powerpoint/2010/main" val="67874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051943"/>
            <a:chOff x="661048" y="2051235"/>
            <a:chExt cx="10800000" cy="2293102"/>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Label</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610117"/>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Label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anomalies but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is not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equally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distributed and highly correlated with the feature 0 “age”.</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missing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2" name="Grafik 1"/>
          <p:cNvPicPr>
            <a:picLocks noChangeAspect="1"/>
          </p:cNvPicPr>
          <p:nvPr/>
        </p:nvPicPr>
        <p:blipFill>
          <a:blip r:embed="rId2"/>
          <a:stretch>
            <a:fillRect/>
          </a:stretch>
        </p:blipFill>
        <p:spPr>
          <a:xfrm>
            <a:off x="576637" y="2508765"/>
            <a:ext cx="10800000" cy="1521013"/>
          </a:xfrm>
          <a:prstGeom prst="rect">
            <a:avLst/>
          </a:prstGeom>
        </p:spPr>
      </p:pic>
    </p:spTree>
    <p:extLst>
      <p:ext uri="{BB962C8B-B14F-4D97-AF65-F5344CB8AC3E}">
        <p14:creationId xmlns:p14="http://schemas.microsoft.com/office/powerpoint/2010/main" val="230013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2"/>
            <a:ext cx="3555096" cy="3401674"/>
            <a:chOff x="661048" y="2051235"/>
            <a:chExt cx="3555096" cy="2555875"/>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 label correlation (</a:t>
              </a:r>
              <a:r>
                <a:rPr lang="en-US" sz="2000" b="1" dirty="0" err="1" smtClean="0">
                  <a:solidFill>
                    <a:schemeClr val="bg2"/>
                  </a:solidFill>
                  <a:latin typeface="PT Sans" panose="020B0503020203020204" pitchFamily="34" charset="0"/>
                  <a:ea typeface="PT Sans" panose="020B0503020203020204" pitchFamily="34" charset="0"/>
                </a:rPr>
                <a:t>Phik</a:t>
              </a:r>
              <a:r>
                <a:rPr lang="en-US" sz="2000" b="1" dirty="0" smtClean="0">
                  <a:solidFill>
                    <a:schemeClr val="bg2"/>
                  </a:solidFill>
                  <a:latin typeface="PT Sans" panose="020B0503020203020204" pitchFamily="34" charset="0"/>
                  <a:ea typeface="PT Sans" panose="020B0503020203020204" pitchFamily="34" charset="0"/>
                </a:rPr>
                <a:t>)</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2543200"/>
              <a:ext cx="3191030" cy="2063910"/>
            </a:xfrm>
            <a:prstGeom prst="rect">
              <a:avLst/>
            </a:prstGeom>
            <a:noFill/>
          </p:spPr>
          <p:txBody>
            <a:bodyPr wrap="square" numCol="1" spcCol="457200" rtlCol="0">
              <a:spAutoFit/>
            </a:bodyPr>
            <a:lstStyle/>
            <a:p>
              <a:pPr marL="285750" indent="-285750">
                <a:lnSpc>
                  <a:spcPts val="2300"/>
                </a:lnSpc>
                <a:buFont typeface="Arial" panose="020B0604020202020204" pitchFamily="34" charset="0"/>
                <a:buChar char="•"/>
              </a:pPr>
              <a:r>
                <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Age and label are highly correlated</a:t>
              </a:r>
            </a:p>
            <a:p>
              <a:pPr marL="285750" indent="-285750">
                <a:lnSpc>
                  <a:spcPts val="2300"/>
                </a:lnSpc>
                <a:buFont typeface="Arial" panose="020B0604020202020204" pitchFamily="34" charset="0"/>
                <a:buChar char="•"/>
              </a:pPr>
              <a:endPar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buFont typeface="Arial" panose="020B0604020202020204" pitchFamily="34" charset="0"/>
                <a:buChar char="•"/>
              </a:pPr>
              <a:r>
                <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Earnings and zip code are somewhat correlated with the label</a:t>
              </a:r>
            </a:p>
            <a:p>
              <a:pPr marL="285750" indent="-285750">
                <a:lnSpc>
                  <a:spcPts val="2300"/>
                </a:lnSpc>
                <a:buFont typeface="Arial" panose="020B0604020202020204" pitchFamily="34" charset="0"/>
                <a:buChar char="•"/>
              </a:pPr>
              <a:endPar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buFont typeface="Arial" panose="020B0604020202020204" pitchFamily="34" charset="0"/>
                <a:buChar char="•"/>
              </a:pPr>
              <a:r>
                <a:rPr lang="en-US" sz="1600" dirty="0">
                  <a:solidFill>
                    <a:schemeClr val="tx1">
                      <a:lumMod val="50000"/>
                      <a:lumOff val="50000"/>
                    </a:schemeClr>
                  </a:solidFill>
                  <a:latin typeface="PT Sans" panose="020B0503020203020204" pitchFamily="34" charset="0"/>
                  <a:ea typeface="PT Sans" panose="020B0503020203020204" pitchFamily="34" charset="0"/>
                  <a:cs typeface="Montserrat" charset="0"/>
                </a:rPr>
                <a:t>between the other </a:t>
              </a:r>
              <a:r>
                <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feature </a:t>
              </a:r>
              <a:r>
                <a:rPr lang="en-US" sz="1600" dirty="0">
                  <a:solidFill>
                    <a:schemeClr val="tx1">
                      <a:lumMod val="50000"/>
                      <a:lumOff val="50000"/>
                    </a:schemeClr>
                  </a:solidFill>
                  <a:latin typeface="PT Sans" panose="020B0503020203020204" pitchFamily="34" charset="0"/>
                  <a:ea typeface="PT Sans" panose="020B0503020203020204" pitchFamily="34" charset="0"/>
                  <a:cs typeface="Montserrat" charset="0"/>
                </a:rPr>
                <a:t>among themselves and with the label there is otherwise hardly any correlation</a:t>
              </a:r>
              <a:endPar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4029895" y="2108652"/>
            <a:ext cx="5137295" cy="4464460"/>
          </a:xfrm>
          <a:prstGeom prst="rect">
            <a:avLst/>
          </a:prstGeom>
        </p:spPr>
      </p:pic>
    </p:spTree>
    <p:extLst>
      <p:ext uri="{BB962C8B-B14F-4D97-AF65-F5344CB8AC3E}">
        <p14:creationId xmlns:p14="http://schemas.microsoft.com/office/powerpoint/2010/main" val="718119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Data pre-processing</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461837" y="2108652"/>
            <a:ext cx="11349162" cy="3186836"/>
            <a:chOff x="624720" y="2051235"/>
            <a:chExt cx="3591424" cy="2394454"/>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Steps</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24720" y="2351861"/>
              <a:ext cx="3191030" cy="2093828"/>
            </a:xfrm>
            <a:prstGeom prst="rect">
              <a:avLst/>
            </a:prstGeom>
            <a:noFill/>
          </p:spPr>
          <p:txBody>
            <a:bodyPr wrap="square" numCol="1" spcCol="457200" rtlCol="0">
              <a:spAutoFit/>
            </a:bodyPr>
            <a:lstStyle/>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Load data and drop rows with NAN</a:t>
              </a: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Split data set into features and labels</a:t>
              </a: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Ordinal encode features (string -&gt; float)</a:t>
              </a:r>
              <a:endParaRPr lang="en-US" sz="20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Label encode the labels (</a:t>
              </a:r>
              <a:r>
                <a:rPr lang="en-US" sz="2000"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strint</a:t>
              </a: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-&gt; </a:t>
              </a:r>
              <a:r>
                <a:rPr lang="en-US" sz="2000"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int</a:t>
              </a: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t>
              </a:r>
              <a:endParaRPr lang="en-US" sz="20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Scale / standardize features </a:t>
              </a:r>
              <a:endParaRPr lang="en-US" sz="20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Shuffle data set to account for </a:t>
              </a:r>
              <a:r>
                <a:rPr lang="en-US" sz="2000" dirty="0">
                  <a:solidFill>
                    <a:schemeClr val="tx1">
                      <a:lumMod val="50000"/>
                      <a:lumOff val="50000"/>
                    </a:schemeClr>
                  </a:solidFill>
                  <a:latin typeface="PT Sans" panose="020B0503020203020204" pitchFamily="34" charset="0"/>
                  <a:ea typeface="PT Sans" panose="020B0503020203020204" pitchFamily="34" charset="0"/>
                  <a:cs typeface="Montserrat" charset="0"/>
                </a:rPr>
                <a:t>not equally </a:t>
              </a: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distributed labels (stratified sampling would be also possible)</a:t>
              </a:r>
            </a:p>
            <a:p>
              <a:pPr marL="285750" indent="-285750">
                <a:lnSpc>
                  <a:spcPts val="2300"/>
                </a:lnSpc>
                <a:spcAft>
                  <a:spcPts val="400"/>
                </a:spcAft>
                <a:buFont typeface="Arial" panose="020B0604020202020204" pitchFamily="34" charset="0"/>
                <a:buChar char="•"/>
              </a:pPr>
              <a:r>
                <a:rPr lang="en-US" sz="20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Separate data into train, validation and test set </a:t>
              </a:r>
            </a:p>
            <a:p>
              <a:pPr>
                <a:lnSpc>
                  <a:spcPts val="2300"/>
                </a:lnSpc>
              </a:pP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spTree>
    <p:extLst>
      <p:ext uri="{BB962C8B-B14F-4D97-AF65-F5344CB8AC3E}">
        <p14:creationId xmlns:p14="http://schemas.microsoft.com/office/powerpoint/2010/main" val="194035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1.Model selection</a:t>
            </a:r>
            <a:endParaRPr lang="en-US" sz="4500" b="1" dirty="0">
              <a:solidFill>
                <a:schemeClr val="bg2"/>
              </a:solidFill>
              <a:latin typeface="Oswald" panose="02000303000000000000" pitchFamily="2" charset="0"/>
            </a:endParaRP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461837" y="2108653"/>
            <a:ext cx="11349162" cy="3740461"/>
            <a:chOff x="624720" y="2051235"/>
            <a:chExt cx="3591424" cy="2810424"/>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Decision Tree</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24720" y="2354520"/>
              <a:ext cx="3191030" cy="2507139"/>
            </a:xfrm>
            <a:prstGeom prst="rect">
              <a:avLst/>
            </a:prstGeom>
            <a:noFill/>
          </p:spPr>
          <p:txBody>
            <a:bodyPr wrap="square" numCol="1" spcCol="457200" rtlCol="0">
              <a:spAutoFit/>
            </a:bodyPr>
            <a:lstStyle/>
            <a:p>
              <a:pPr marL="285750"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Why?</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Easy to understand</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Easy to explain</a:t>
              </a:r>
            </a:p>
            <a:p>
              <a:pPr marL="285750"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Library used: </a:t>
              </a:r>
            </a:p>
            <a:p>
              <a:pPr marL="742950" lvl="1" indent="-285750">
                <a:lnSpc>
                  <a:spcPts val="2300"/>
                </a:lnSpc>
                <a:buFont typeface="Arial" panose="020B0604020202020204" pitchFamily="34" charset="0"/>
                <a:buChar char="•"/>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Sklearn</a:t>
              </a:r>
              <a:endPar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Parameter used: </a:t>
              </a:r>
            </a:p>
            <a:p>
              <a:pPr marL="742950" lvl="1" indent="-285750">
                <a:lnSpc>
                  <a:spcPts val="2300"/>
                </a:lnSpc>
                <a:buFont typeface="Arial" panose="020B0604020202020204" pitchFamily="34" charset="0"/>
                <a:buChar char="•"/>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max_depth</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=3</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random_state</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=42</a:t>
              </a:r>
            </a:p>
            <a:p>
              <a:pPr marL="285750"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Validation: </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Confusion matrix, f1</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18050" y="2105789"/>
            <a:ext cx="6667500" cy="3743325"/>
          </a:xfrm>
          <a:prstGeom prst="rect">
            <a:avLst/>
          </a:prstGeom>
        </p:spPr>
      </p:pic>
      <p:sp>
        <p:nvSpPr>
          <p:cNvPr id="4" name="Rechteck 3"/>
          <p:cNvSpPr/>
          <p:nvPr/>
        </p:nvSpPr>
        <p:spPr>
          <a:xfrm>
            <a:off x="4718050" y="5849114"/>
            <a:ext cx="6096000" cy="230832"/>
          </a:xfrm>
          <a:prstGeom prst="rect">
            <a:avLst/>
          </a:prstGeom>
        </p:spPr>
        <p:txBody>
          <a:bodyPr>
            <a:spAutoFit/>
          </a:bodyPr>
          <a:lstStyle/>
          <a:p>
            <a:r>
              <a:rPr lang="de-DE" sz="900" dirty="0"/>
              <a:t>https://developers.bloomreach.com/blog/2017/how-to-build-a-decision-tree-in-bloomreach-experience.html</a:t>
            </a:r>
          </a:p>
        </p:txBody>
      </p:sp>
      <p:sp>
        <p:nvSpPr>
          <p:cNvPr id="5" name="Rechteck 4"/>
          <p:cNvSpPr/>
          <p:nvPr/>
        </p:nvSpPr>
        <p:spPr>
          <a:xfrm>
            <a:off x="4766329" y="2124042"/>
            <a:ext cx="832279" cy="369332"/>
          </a:xfrm>
          <a:prstGeom prst="rect">
            <a:avLst/>
          </a:prstGeom>
        </p:spPr>
        <p:txBody>
          <a:bodyPr wrap="none">
            <a:spAutoFit/>
          </a:bodyPr>
          <a:lstStyle/>
          <a:p>
            <a:r>
              <a:rPr lang="en-US" b="1" dirty="0" smtClean="0">
                <a:solidFill>
                  <a:schemeClr val="bg2"/>
                </a:solidFill>
                <a:latin typeface="PT Sans" panose="020B0503020203020204" pitchFamily="34" charset="0"/>
                <a:ea typeface="PT Sans" panose="020B0503020203020204" pitchFamily="34" charset="0"/>
              </a:rPr>
              <a:t>Example</a:t>
            </a:r>
            <a:endParaRPr lang="en-US" b="1" dirty="0">
              <a:solidFill>
                <a:schemeClr val="bg2"/>
              </a:solidFill>
              <a:latin typeface="PT Sans" panose="020B0503020203020204" pitchFamily="34" charset="0"/>
              <a:ea typeface="PT Sans" panose="020B0503020203020204" pitchFamily="34" charset="0"/>
            </a:endParaRPr>
          </a:p>
        </p:txBody>
      </p:sp>
    </p:spTree>
    <p:extLst>
      <p:ext uri="{BB962C8B-B14F-4D97-AF65-F5344CB8AC3E}">
        <p14:creationId xmlns:p14="http://schemas.microsoft.com/office/powerpoint/2010/main" val="2315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2.Model selection</a:t>
            </a:r>
            <a:endParaRPr lang="en-US" sz="4500" b="1" dirty="0">
              <a:solidFill>
                <a:schemeClr val="bg2"/>
              </a:solidFill>
              <a:latin typeface="Oswald" panose="02000303000000000000" pitchFamily="2" charset="0"/>
            </a:endParaRP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461837" y="2108653"/>
            <a:ext cx="11349162" cy="4330365"/>
            <a:chOff x="624720" y="2051235"/>
            <a:chExt cx="3591424" cy="3253653"/>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3555096" cy="531876"/>
            </a:xfrm>
            <a:prstGeom prst="rect">
              <a:avLst/>
            </a:prstGeom>
            <a:noFill/>
          </p:spPr>
          <p:txBody>
            <a:bodyPr wrap="square" rtlCol="0">
              <a:spAutoFit/>
            </a:bodyPr>
            <a:lstStyle/>
            <a:p>
              <a:r>
                <a:rPr lang="en-US" sz="2000" b="1" dirty="0">
                  <a:solidFill>
                    <a:schemeClr val="bg2"/>
                  </a:solidFill>
                  <a:latin typeface="PT Sans" panose="020B0503020203020204" pitchFamily="34" charset="0"/>
                  <a:ea typeface="PT Sans" panose="020B0503020203020204" pitchFamily="34" charset="0"/>
                </a:rPr>
                <a:t>Neural Net </a:t>
              </a:r>
              <a:r>
                <a:rPr lang="en-US" sz="2000" b="1" dirty="0" smtClean="0">
                  <a:solidFill>
                    <a:schemeClr val="bg2"/>
                  </a:solidFill>
                  <a:latin typeface="PT Sans" panose="020B0503020203020204" pitchFamily="34" charset="0"/>
                  <a:ea typeface="PT Sans" panose="020B0503020203020204" pitchFamily="34" charset="0"/>
                </a:rPr>
                <a:t>- </a:t>
              </a:r>
              <a:r>
                <a:rPr lang="en-US" sz="2000" b="1" dirty="0" err="1" smtClean="0">
                  <a:solidFill>
                    <a:schemeClr val="bg2"/>
                  </a:solidFill>
                  <a:latin typeface="PT Sans" panose="020B0503020203020204" pitchFamily="34" charset="0"/>
                  <a:ea typeface="PT Sans" panose="020B0503020203020204" pitchFamily="34" charset="0"/>
                </a:rPr>
                <a:t>Tensorflow</a:t>
              </a:r>
              <a:r>
                <a:rPr lang="en-US" sz="2000" b="1" dirty="0" smtClean="0">
                  <a:solidFill>
                    <a:schemeClr val="bg2"/>
                  </a:solidFill>
                  <a:latin typeface="PT Sans" panose="020B0503020203020204" pitchFamily="34" charset="0"/>
                  <a:ea typeface="PT Sans" panose="020B0503020203020204" pitchFamily="34" charset="0"/>
                </a:rPr>
                <a:t> / </a:t>
              </a:r>
              <a:r>
                <a:rPr lang="en-US" sz="2000" b="1" dirty="0" err="1" smtClean="0">
                  <a:solidFill>
                    <a:schemeClr val="bg2"/>
                  </a:solidFill>
                  <a:latin typeface="PT Sans" panose="020B0503020203020204" pitchFamily="34" charset="0"/>
                  <a:ea typeface="PT Sans" panose="020B0503020203020204" pitchFamily="34" charset="0"/>
                </a:rPr>
                <a:t>Keras</a:t>
              </a:r>
              <a:r>
                <a:rPr lang="en-US" sz="2000" b="1" dirty="0" smtClean="0">
                  <a:solidFill>
                    <a:schemeClr val="bg2"/>
                  </a:solidFill>
                  <a:latin typeface="PT Sans" panose="020B0503020203020204" pitchFamily="34" charset="0"/>
                  <a:ea typeface="PT Sans" panose="020B0503020203020204" pitchFamily="34" charset="0"/>
                </a:rPr>
                <a:t> Sequential</a:t>
              </a:r>
              <a:endParaRPr lang="en-US" sz="2000" b="1" dirty="0">
                <a:solidFill>
                  <a:schemeClr val="bg2"/>
                </a:solidFill>
                <a:latin typeface="PT Sans" panose="020B0503020203020204" pitchFamily="34" charset="0"/>
                <a:ea typeface="PT Sans" panose="020B0503020203020204" pitchFamily="34" charset="0"/>
              </a:endParaRPr>
            </a:p>
            <a:p>
              <a:r>
                <a:rPr lang="en-US" sz="2000" b="1" dirty="0" smtClean="0">
                  <a:solidFill>
                    <a:schemeClr val="bg2"/>
                  </a:solidFill>
                  <a:latin typeface="PT Sans" panose="020B0503020203020204" pitchFamily="34" charset="0"/>
                  <a:ea typeface="PT Sans" panose="020B0503020203020204" pitchFamily="34" charset="0"/>
                </a:rPr>
                <a:t> </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24720" y="2354520"/>
              <a:ext cx="3191030" cy="2950368"/>
            </a:xfrm>
            <a:prstGeom prst="rect">
              <a:avLst/>
            </a:prstGeom>
            <a:noFill/>
          </p:spPr>
          <p:txBody>
            <a:bodyPr wrap="square" numCol="1" spcCol="457200" rtlCol="0">
              <a:spAutoFit/>
            </a:bodyPr>
            <a:lstStyle/>
            <a:p>
              <a:pPr marL="285750" indent="-285750">
                <a:lnSpc>
                  <a:spcPts val="2300"/>
                </a:lnSpc>
                <a:buFont typeface="Arial" panose="020B0604020202020204" pitchFamily="34" charset="0"/>
                <a:buChar char="•"/>
              </a:pP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Why?</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more state-of-the-art</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suited data</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Library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used: </a:t>
              </a:r>
            </a:p>
            <a:p>
              <a:pPr marL="742950" lvl="1" indent="-285750">
                <a:lnSpc>
                  <a:spcPts val="2300"/>
                </a:lnSpc>
                <a:buFont typeface="Arial" panose="020B0604020202020204" pitchFamily="34" charset="0"/>
                <a:buChar char="•"/>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tensorflow</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marL="285750" indent="-285750">
                <a:lnSpc>
                  <a:spcPts val="2300"/>
                </a:lnSpc>
                <a:buFont typeface="Arial" panose="020B0604020202020204" pitchFamily="34" charset="0"/>
                <a:buChar char="•"/>
              </a:pP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Parameter used: </a:t>
              </a:r>
            </a:p>
            <a:p>
              <a:pPr marL="742950" lvl="1" indent="-285750">
                <a:lnSpc>
                  <a:spcPts val="2300"/>
                </a:lnSpc>
                <a:buFont typeface="Arial" panose="020B0604020202020204" pitchFamily="34" charset="0"/>
                <a:buChar char="•"/>
              </a:pPr>
              <a:r>
                <a:rPr lang="en-US" dirty="0" err="1">
                  <a:solidFill>
                    <a:schemeClr val="tx1">
                      <a:lumMod val="50000"/>
                      <a:lumOff val="50000"/>
                    </a:schemeClr>
                  </a:solidFill>
                  <a:latin typeface="PT Sans" panose="020B0503020203020204" pitchFamily="34" charset="0"/>
                  <a:ea typeface="PT Sans" panose="020B0503020203020204" pitchFamily="34" charset="0"/>
                  <a:cs typeface="Montserrat" charset="0"/>
                </a:rPr>
                <a:t>input_size</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8, </a:t>
              </a: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output_size</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2, four hidden layers with size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48,</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Max. epochs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350 (early stopping = 4) </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Batch size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20</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Learning rate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0.0005</a:t>
              </a:r>
            </a:p>
            <a:p>
              <a:pPr marL="742950" lvl="1" indent="-285750">
                <a:lnSpc>
                  <a:spcPts val="2300"/>
                </a:lnSpc>
                <a:buFont typeface="Arial" panose="020B0604020202020204" pitchFamily="34" charset="0"/>
                <a:buChar char="•"/>
              </a:pP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Optimizer = </a:t>
              </a: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adam</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a:t>
              </a:r>
            </a:p>
            <a:p>
              <a:pPr marL="742950" lvl="1" indent="-285750">
                <a:lnSpc>
                  <a:spcPts val="2300"/>
                </a:lnSpc>
                <a:buFont typeface="Arial" panose="020B0604020202020204" pitchFamily="34" charset="0"/>
                <a:buChar char="•"/>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Loss </a:t>
              </a:r>
              <a:r>
                <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Sparse categorical cross entropy</a:t>
              </a:r>
              <a:endParaRPr lang="en-US" sz="16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00672" y="2021773"/>
            <a:ext cx="4799108" cy="4123267"/>
          </a:xfrm>
          <a:prstGeom prst="rect">
            <a:avLst/>
          </a:prstGeom>
        </p:spPr>
      </p:pic>
      <p:sp>
        <p:nvSpPr>
          <p:cNvPr id="7" name="Rechteck 6"/>
          <p:cNvSpPr/>
          <p:nvPr/>
        </p:nvSpPr>
        <p:spPr>
          <a:xfrm>
            <a:off x="6831539" y="5929596"/>
            <a:ext cx="6096000" cy="215444"/>
          </a:xfrm>
          <a:prstGeom prst="rect">
            <a:avLst/>
          </a:prstGeom>
        </p:spPr>
        <p:txBody>
          <a:bodyPr>
            <a:spAutoFit/>
          </a:bodyPr>
          <a:lstStyle/>
          <a:p>
            <a:r>
              <a:rPr lang="de-DE" sz="800" dirty="0"/>
              <a:t>https://medium.com/deep-learning-demystified/tensorflow-2-model-building-with-tf-keras-1a9b050373ed</a:t>
            </a:r>
          </a:p>
        </p:txBody>
      </p:sp>
      <p:sp>
        <p:nvSpPr>
          <p:cNvPr id="10" name="Rechteck 9"/>
          <p:cNvSpPr/>
          <p:nvPr/>
        </p:nvSpPr>
        <p:spPr>
          <a:xfrm>
            <a:off x="6934200" y="2218267"/>
            <a:ext cx="3166533" cy="598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p:cNvSpPr/>
          <p:nvPr/>
        </p:nvSpPr>
        <p:spPr>
          <a:xfrm>
            <a:off x="7086602" y="2750089"/>
            <a:ext cx="508000" cy="598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p:cNvSpPr/>
          <p:nvPr/>
        </p:nvSpPr>
        <p:spPr>
          <a:xfrm>
            <a:off x="6831539" y="2571457"/>
            <a:ext cx="832279" cy="369332"/>
          </a:xfrm>
          <a:prstGeom prst="rect">
            <a:avLst/>
          </a:prstGeom>
        </p:spPr>
        <p:txBody>
          <a:bodyPr wrap="none">
            <a:spAutoFit/>
          </a:bodyPr>
          <a:lstStyle/>
          <a:p>
            <a:r>
              <a:rPr lang="en-US" b="1" dirty="0" smtClean="0">
                <a:solidFill>
                  <a:schemeClr val="bg2"/>
                </a:solidFill>
                <a:latin typeface="PT Sans" panose="020B0503020203020204" pitchFamily="34" charset="0"/>
                <a:ea typeface="PT Sans" panose="020B0503020203020204" pitchFamily="34" charset="0"/>
              </a:rPr>
              <a:t>Example</a:t>
            </a:r>
            <a:endParaRPr lang="en-US" b="1" dirty="0">
              <a:solidFill>
                <a:schemeClr val="bg2"/>
              </a:solidFill>
              <a:latin typeface="PT Sans" panose="020B0503020203020204" pitchFamily="34" charset="0"/>
              <a:ea typeface="PT Sans" panose="020B0503020203020204" pitchFamily="34" charset="0"/>
            </a:endParaRPr>
          </a:p>
        </p:txBody>
      </p:sp>
    </p:spTree>
    <p:extLst>
      <p:ext uri="{BB962C8B-B14F-4D97-AF65-F5344CB8AC3E}">
        <p14:creationId xmlns:p14="http://schemas.microsoft.com/office/powerpoint/2010/main" val="973777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Feature Importance – Decision tree </a:t>
            </a:r>
            <a:endParaRPr lang="en-US" sz="4500" b="1" dirty="0">
              <a:solidFill>
                <a:schemeClr val="bg2"/>
              </a:solidFill>
              <a:latin typeface="Oswald" panose="02000303000000000000" pitchFamily="2" charset="0"/>
            </a:endParaRP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Grafik 2"/>
          <p:cNvPicPr>
            <a:picLocks noChangeAspect="1"/>
          </p:cNvPicPr>
          <p:nvPr/>
        </p:nvPicPr>
        <p:blipFill>
          <a:blip r:embed="rId2"/>
          <a:stretch>
            <a:fillRect/>
          </a:stretch>
        </p:blipFill>
        <p:spPr>
          <a:xfrm>
            <a:off x="4964756" y="2109108"/>
            <a:ext cx="6838490" cy="4499987"/>
          </a:xfrm>
          <a:prstGeom prst="rect">
            <a:avLst/>
          </a:prstGeom>
        </p:spPr>
      </p:pic>
      <p:grpSp>
        <p:nvGrpSpPr>
          <p:cNvPr id="34" name="Group 33">
            <a:extLst>
              <a:ext uri="{FF2B5EF4-FFF2-40B4-BE49-F238E27FC236}">
                <a16:creationId xmlns:a16="http://schemas.microsoft.com/office/drawing/2014/main" id="{E6E9B016-1BAE-4076-94DE-C241D2788A7C}"/>
              </a:ext>
            </a:extLst>
          </p:cNvPr>
          <p:cNvGrpSpPr/>
          <p:nvPr/>
        </p:nvGrpSpPr>
        <p:grpSpPr>
          <a:xfrm>
            <a:off x="461837" y="2109108"/>
            <a:ext cx="11234363" cy="2855149"/>
            <a:chOff x="624720" y="2051576"/>
            <a:chExt cx="3555096" cy="2145236"/>
          </a:xfrm>
        </p:grpSpPr>
        <p:sp>
          <p:nvSpPr>
            <p:cNvPr id="38" name="TextBox 37">
              <a:extLst>
                <a:ext uri="{FF2B5EF4-FFF2-40B4-BE49-F238E27FC236}">
                  <a16:creationId xmlns:a16="http://schemas.microsoft.com/office/drawing/2014/main" id="{2FB1E7AE-5302-4030-A2AB-A864B8E23478}"/>
                </a:ext>
              </a:extLst>
            </p:cNvPr>
            <p:cNvSpPr txBox="1"/>
            <p:nvPr/>
          </p:nvSpPr>
          <p:spPr>
            <a:xfrm>
              <a:off x="624720" y="2354520"/>
              <a:ext cx="1327447" cy="1842292"/>
            </a:xfrm>
            <a:prstGeom prst="rect">
              <a:avLst/>
            </a:prstGeom>
            <a:noFill/>
          </p:spPr>
          <p:txBody>
            <a:bodyPr wrap="square" numCol="1" spcCol="457200" rtlCol="0">
              <a:spAutoFit/>
            </a:bodyPr>
            <a:lstStyle/>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Age</a:t>
              </a:r>
            </a:p>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Earnings</a:t>
              </a:r>
            </a:p>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Zip Code</a:t>
              </a:r>
            </a:p>
            <a:p>
              <a:pPr marL="342900" indent="-342900">
                <a:lnSpc>
                  <a:spcPts val="2300"/>
                </a:lnSpc>
                <a:buAutoNum type="arabicPeriod"/>
              </a:pP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Fazit</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This is also the expected order based on the descriptive data / feature analysis (mainly based on the correlation between the labels and the features)</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sp>
          <p:nvSpPr>
            <p:cNvPr id="37" name="TextBox 36">
              <a:extLst>
                <a:ext uri="{FF2B5EF4-FFF2-40B4-BE49-F238E27FC236}">
                  <a16:creationId xmlns:a16="http://schemas.microsoft.com/office/drawing/2014/main" id="{5A0FFA1D-35CF-4267-A186-A1F1943BFF17}"/>
                </a:ext>
              </a:extLst>
            </p:cNvPr>
            <p:cNvSpPr txBox="1"/>
            <p:nvPr/>
          </p:nvSpPr>
          <p:spPr>
            <a:xfrm>
              <a:off x="624720" y="2051576"/>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Decision tree – feature ranking</a:t>
              </a:r>
              <a:endParaRPr lang="en-US" sz="2000" b="1" dirty="0">
                <a:solidFill>
                  <a:schemeClr val="bg2"/>
                </a:solidFill>
                <a:latin typeface="PT Sans" panose="020B0503020203020204" pitchFamily="34" charset="0"/>
                <a:ea typeface="PT Sans" panose="020B0503020203020204" pitchFamily="34" charset="0"/>
              </a:endParaRPr>
            </a:p>
          </p:txBody>
        </p:sp>
      </p:grpSp>
    </p:spTree>
    <p:extLst>
      <p:ext uri="{BB962C8B-B14F-4D97-AF65-F5344CB8AC3E}">
        <p14:creationId xmlns:p14="http://schemas.microsoft.com/office/powerpoint/2010/main" val="207161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Feature Importance – NN</a:t>
            </a:r>
            <a:endParaRPr lang="en-US" sz="4500" b="1" dirty="0">
              <a:solidFill>
                <a:schemeClr val="bg2"/>
              </a:solidFill>
              <a:latin typeface="Oswald" panose="02000303000000000000" pitchFamily="2" charset="0"/>
            </a:endParaRP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461837" y="2109108"/>
            <a:ext cx="11234363" cy="2855149"/>
            <a:chOff x="624720" y="2051576"/>
            <a:chExt cx="3555096" cy="2145236"/>
          </a:xfrm>
        </p:grpSpPr>
        <p:sp>
          <p:nvSpPr>
            <p:cNvPr id="38" name="TextBox 37">
              <a:extLst>
                <a:ext uri="{FF2B5EF4-FFF2-40B4-BE49-F238E27FC236}">
                  <a16:creationId xmlns:a16="http://schemas.microsoft.com/office/drawing/2014/main" id="{2FB1E7AE-5302-4030-A2AB-A864B8E23478}"/>
                </a:ext>
              </a:extLst>
            </p:cNvPr>
            <p:cNvSpPr txBox="1"/>
            <p:nvPr/>
          </p:nvSpPr>
          <p:spPr>
            <a:xfrm>
              <a:off x="624720" y="2354520"/>
              <a:ext cx="1327447" cy="1842292"/>
            </a:xfrm>
            <a:prstGeom prst="rect">
              <a:avLst/>
            </a:prstGeom>
            <a:noFill/>
          </p:spPr>
          <p:txBody>
            <a:bodyPr wrap="square" numCol="1" spcCol="457200" rtlCol="0">
              <a:spAutoFit/>
            </a:bodyPr>
            <a:lstStyle/>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Age</a:t>
              </a:r>
            </a:p>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Earnings</a:t>
              </a:r>
            </a:p>
            <a:p>
              <a:pPr marL="342900" indent="-342900">
                <a:lnSpc>
                  <a:spcPts val="2300"/>
                </a:lnSpc>
                <a:buAutoNum type="arabicPeriod"/>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Zip Code</a:t>
              </a:r>
            </a:p>
            <a:p>
              <a:pPr marL="342900" indent="-342900">
                <a:lnSpc>
                  <a:spcPts val="2300"/>
                </a:lnSpc>
                <a:buAutoNum type="arabicPeriod"/>
              </a:pP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Fazit</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This is also the expected order based on the descriptive data / feature analysis (mainly based on the correlation between the labels and the features)</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sp>
          <p:nvSpPr>
            <p:cNvPr id="37" name="TextBox 36">
              <a:extLst>
                <a:ext uri="{FF2B5EF4-FFF2-40B4-BE49-F238E27FC236}">
                  <a16:creationId xmlns:a16="http://schemas.microsoft.com/office/drawing/2014/main" id="{5A0FFA1D-35CF-4267-A186-A1F1943BFF17}"/>
                </a:ext>
              </a:extLst>
            </p:cNvPr>
            <p:cNvSpPr txBox="1"/>
            <p:nvPr/>
          </p:nvSpPr>
          <p:spPr>
            <a:xfrm>
              <a:off x="624720" y="2051576"/>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NN– feature ranking (based on </a:t>
              </a:r>
              <a:r>
                <a:rPr lang="en-US" sz="2000" b="1" dirty="0" err="1" smtClean="0">
                  <a:solidFill>
                    <a:schemeClr val="bg2"/>
                  </a:solidFill>
                  <a:latin typeface="PT Sans" panose="020B0503020203020204" pitchFamily="34" charset="0"/>
                  <a:ea typeface="PT Sans" panose="020B0503020203020204" pitchFamily="34" charset="0"/>
                </a:rPr>
                <a:t>shap</a:t>
              </a:r>
              <a:r>
                <a:rPr lang="en-US" sz="2000" b="1" dirty="0" smtClean="0">
                  <a:solidFill>
                    <a:schemeClr val="bg2"/>
                  </a:solidFill>
                  <a:latin typeface="PT Sans" panose="020B0503020203020204" pitchFamily="34" charset="0"/>
                  <a:ea typeface="PT Sans" panose="020B0503020203020204" pitchFamily="34" charset="0"/>
                </a:rPr>
                <a:t>-values)</a:t>
              </a:r>
              <a:endParaRPr lang="en-US" sz="2000" b="1" dirty="0">
                <a:solidFill>
                  <a:schemeClr val="bg2"/>
                </a:solidFill>
                <a:latin typeface="PT Sans" panose="020B0503020203020204" pitchFamily="34" charset="0"/>
                <a:ea typeface="PT Sans" panose="020B0503020203020204" pitchFamily="34" charset="0"/>
              </a:endParaRPr>
            </a:p>
          </p:txBody>
        </p:sp>
      </p:gr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11" y="2109108"/>
            <a:ext cx="7114645" cy="4076196"/>
          </a:xfrm>
          <a:prstGeom prst="rect">
            <a:avLst/>
          </a:prstGeom>
        </p:spPr>
      </p:pic>
    </p:spTree>
    <p:extLst>
      <p:ext uri="{BB962C8B-B14F-4D97-AF65-F5344CB8AC3E}">
        <p14:creationId xmlns:p14="http://schemas.microsoft.com/office/powerpoint/2010/main" val="106344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ECF23F-2B62-4B1E-BB72-77F5B3121527}"/>
              </a:ext>
            </a:extLst>
          </p:cNvPr>
          <p:cNvSpPr txBox="1"/>
          <p:nvPr/>
        </p:nvSpPr>
        <p:spPr>
          <a:xfrm>
            <a:off x="2400300" y="580571"/>
            <a:ext cx="73914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PROJECT DETAILS</a:t>
            </a:r>
          </a:p>
        </p:txBody>
      </p:sp>
      <p:grpSp>
        <p:nvGrpSpPr>
          <p:cNvPr id="7" name="Group 6">
            <a:extLst>
              <a:ext uri="{FF2B5EF4-FFF2-40B4-BE49-F238E27FC236}">
                <a16:creationId xmlns:a16="http://schemas.microsoft.com/office/drawing/2014/main" id="{BFBDFB5D-8113-4A1B-A70A-AE482DCE749A}"/>
              </a:ext>
            </a:extLst>
          </p:cNvPr>
          <p:cNvGrpSpPr/>
          <p:nvPr/>
        </p:nvGrpSpPr>
        <p:grpSpPr>
          <a:xfrm>
            <a:off x="5503780" y="1730683"/>
            <a:ext cx="1184437" cy="138599"/>
            <a:chOff x="5583442" y="1730683"/>
            <a:chExt cx="1184437" cy="138599"/>
          </a:xfrm>
        </p:grpSpPr>
        <p:cxnSp>
          <p:nvCxnSpPr>
            <p:cNvPr id="8" name="Straight Connector 7">
              <a:extLst>
                <a:ext uri="{FF2B5EF4-FFF2-40B4-BE49-F238E27FC236}">
                  <a16:creationId xmlns:a16="http://schemas.microsoft.com/office/drawing/2014/main" id="{022A4F36-675A-4CB6-ACC5-4AD0FB44A17B}"/>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D00E32-4974-4A62-AE56-6DBF5040F702}"/>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2318AD-39BD-4D86-A88B-B914301FE18D}"/>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1BF1CB-097C-41A5-BD31-93E4CAF44C7D}"/>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B59D7E-CFC7-45D9-AF76-F5406B81EE37}"/>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427058-02A4-4C5C-9BB0-DE3AF8265AB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E6F5D3-D868-4B88-848F-0C4FFC548BA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236CB24B-8C76-426F-88AD-56ECCA47C79C}"/>
              </a:ext>
            </a:extLst>
          </p:cNvPr>
          <p:cNvSpPr/>
          <p:nvPr/>
        </p:nvSpPr>
        <p:spPr>
          <a:xfrm>
            <a:off x="580573" y="2849310"/>
            <a:ext cx="5948324" cy="34281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272526C-9791-4FD0-AFF2-ADC9EA6A1D4D}"/>
              </a:ext>
            </a:extLst>
          </p:cNvPr>
          <p:cNvGrpSpPr/>
          <p:nvPr/>
        </p:nvGrpSpPr>
        <p:grpSpPr>
          <a:xfrm>
            <a:off x="1161893" y="3351274"/>
            <a:ext cx="4714583" cy="1964640"/>
            <a:chOff x="2090807" y="3351274"/>
            <a:chExt cx="4714583" cy="1964640"/>
          </a:xfrm>
        </p:grpSpPr>
        <p:sp>
          <p:nvSpPr>
            <p:cNvPr id="20" name="TextBox 19">
              <a:extLst>
                <a:ext uri="{FF2B5EF4-FFF2-40B4-BE49-F238E27FC236}">
                  <a16:creationId xmlns:a16="http://schemas.microsoft.com/office/drawing/2014/main" id="{4F2B77E1-DCA3-4BB1-8E71-31419A7BFE3E}"/>
                </a:ext>
              </a:extLst>
            </p:cNvPr>
            <p:cNvSpPr txBox="1"/>
            <p:nvPr/>
          </p:nvSpPr>
          <p:spPr>
            <a:xfrm>
              <a:off x="2486782" y="3351274"/>
              <a:ext cx="4318608" cy="1964640"/>
            </a:xfrm>
            <a:prstGeom prst="rect">
              <a:avLst/>
            </a:prstGeom>
            <a:noFill/>
          </p:spPr>
          <p:txBody>
            <a:bodyPr wrap="square" numCol="1" spcCol="457200" rtlCol="0">
              <a:spAutoFit/>
            </a:bodyPr>
            <a:lstStyle/>
            <a:p>
              <a:pPr>
                <a:lnSpc>
                  <a:spcPts val="2300"/>
                </a:lnSpc>
                <a:spcAft>
                  <a:spcPts val="800"/>
                </a:spcAft>
              </a:pPr>
              <a:r>
                <a:rPr lang="en-US" dirty="0">
                  <a:solidFill>
                    <a:schemeClr val="bg1">
                      <a:lumMod val="85000"/>
                    </a:schemeClr>
                  </a:solidFill>
                  <a:latin typeface="PT Sans" panose="020B0503020203020204" pitchFamily="34" charset="0"/>
                  <a:ea typeface="PT Sans" panose="020B0503020203020204" pitchFamily="34" charset="0"/>
                  <a:cs typeface="Montserrat" charset="0"/>
                </a:rPr>
                <a:t>Build a data driven model that can take the input (defined by the </a:t>
              </a:r>
              <a:r>
                <a:rPr lang="en-US" dirty="0" smtClean="0">
                  <a:solidFill>
                    <a:schemeClr val="bg1">
                      <a:lumMod val="85000"/>
                    </a:schemeClr>
                  </a:solidFill>
                  <a:latin typeface="PT Sans" panose="020B0503020203020204" pitchFamily="34" charset="0"/>
                  <a:ea typeface="PT Sans" panose="020B0503020203020204" pitchFamily="34" charset="0"/>
                  <a:cs typeface="Montserrat" charset="0"/>
                </a:rPr>
                <a:t>nine features</a:t>
              </a:r>
              <a:r>
                <a:rPr lang="en-US" dirty="0">
                  <a:solidFill>
                    <a:schemeClr val="bg1">
                      <a:lumMod val="85000"/>
                    </a:schemeClr>
                  </a:solidFill>
                  <a:latin typeface="PT Sans" panose="020B0503020203020204" pitchFamily="34" charset="0"/>
                  <a:ea typeface="PT Sans" panose="020B0503020203020204" pitchFamily="34" charset="0"/>
                  <a:cs typeface="Montserrat" charset="0"/>
                </a:rPr>
                <a:t>) of a resident and predicts his/her reaction</a:t>
              </a:r>
              <a:r>
                <a:rPr lang="en-US" dirty="0" smtClean="0">
                  <a:solidFill>
                    <a:schemeClr val="bg1">
                      <a:lumMod val="85000"/>
                    </a:schemeClr>
                  </a:solidFill>
                  <a:latin typeface="PT Sans" panose="020B0503020203020204" pitchFamily="34" charset="0"/>
                  <a:ea typeface="PT Sans" panose="020B0503020203020204" pitchFamily="34" charset="0"/>
                  <a:cs typeface="Montserrat" charset="0"/>
                </a:rPr>
                <a:t>.</a:t>
              </a:r>
              <a:endParaRPr lang="en-US" sz="1600" dirty="0" smtClean="0">
                <a:solidFill>
                  <a:schemeClr val="bg1">
                    <a:lumMod val="85000"/>
                  </a:schemeClr>
                </a:solidFill>
                <a:latin typeface="PT Sans" panose="020B0503020203020204" pitchFamily="34" charset="0"/>
                <a:ea typeface="PT Sans" panose="020B0503020203020204" pitchFamily="34" charset="0"/>
                <a:cs typeface="Montserrat" charset="0"/>
              </a:endParaRPr>
            </a:p>
            <a:p>
              <a:pPr>
                <a:lnSpc>
                  <a:spcPts val="2300"/>
                </a:lnSpc>
              </a:pPr>
              <a:r>
                <a:rPr lang="en-US" dirty="0">
                  <a:solidFill>
                    <a:schemeClr val="bg1">
                      <a:lumMod val="85000"/>
                    </a:schemeClr>
                  </a:solidFill>
                  <a:latin typeface="PT Sans" panose="020B0503020203020204" pitchFamily="34" charset="0"/>
                  <a:ea typeface="PT Sans" panose="020B0503020203020204" pitchFamily="34" charset="0"/>
                  <a:cs typeface="Montserrat" charset="0"/>
                </a:rPr>
                <a:t>Is it possible to get an ideal resident (described by the nine </a:t>
              </a:r>
              <a:r>
                <a:rPr lang="en-US" dirty="0" smtClean="0">
                  <a:solidFill>
                    <a:schemeClr val="bg1">
                      <a:lumMod val="85000"/>
                    </a:schemeClr>
                  </a:solidFill>
                  <a:latin typeface="PT Sans" panose="020B0503020203020204" pitchFamily="34" charset="0"/>
                  <a:ea typeface="PT Sans" panose="020B0503020203020204" pitchFamily="34" charset="0"/>
                  <a:cs typeface="Montserrat" charset="0"/>
                </a:rPr>
                <a:t>input features</a:t>
              </a:r>
              <a:r>
                <a:rPr lang="en-US" dirty="0">
                  <a:solidFill>
                    <a:schemeClr val="bg1">
                      <a:lumMod val="85000"/>
                    </a:schemeClr>
                  </a:solidFill>
                  <a:latin typeface="PT Sans" panose="020B0503020203020204" pitchFamily="34" charset="0"/>
                  <a:ea typeface="PT Sans" panose="020B0503020203020204" pitchFamily="34" charset="0"/>
                  <a:cs typeface="Montserrat" charset="0"/>
                </a:rPr>
                <a:t>) who would most likely respond to the advertisement?</a:t>
              </a:r>
              <a:endParaRPr lang="en-US" dirty="0">
                <a:solidFill>
                  <a:schemeClr val="bg1">
                    <a:lumMod val="85000"/>
                  </a:schemeClr>
                </a:solidFill>
                <a:latin typeface="PT Sans" panose="020B0503020203020204" pitchFamily="34" charset="0"/>
                <a:ea typeface="PT Sans" panose="020B0503020203020204" pitchFamily="34" charset="0"/>
                <a:cs typeface="Montserrat" charset="0"/>
              </a:endParaRPr>
            </a:p>
          </p:txBody>
        </p:sp>
        <p:sp>
          <p:nvSpPr>
            <p:cNvPr id="10" name="TextBox 9">
              <a:extLst>
                <a:ext uri="{FF2B5EF4-FFF2-40B4-BE49-F238E27FC236}">
                  <a16:creationId xmlns:a16="http://schemas.microsoft.com/office/drawing/2014/main" id="{03935F2B-C2E2-4614-8262-BAB3C8F41AF7}"/>
                </a:ext>
              </a:extLst>
            </p:cNvPr>
            <p:cNvSpPr txBox="1"/>
            <p:nvPr/>
          </p:nvSpPr>
          <p:spPr>
            <a:xfrm>
              <a:off x="2090807" y="3426520"/>
              <a:ext cx="395975" cy="1259319"/>
            </a:xfrm>
            <a:prstGeom prst="rect">
              <a:avLst/>
            </a:prstGeom>
            <a:noFill/>
          </p:spPr>
          <p:txBody>
            <a:bodyPr wrap="square" numCol="1" spcCol="457200" rtlCol="0">
              <a:spAutoFit/>
            </a:bodyPr>
            <a:lstStyle/>
            <a:p>
              <a:pPr>
                <a:lnSpc>
                  <a:spcPts val="1300"/>
                </a:lnSpc>
              </a:pPr>
              <a:r>
                <a:rPr lang="en-US" sz="1700" u="sng" dirty="0" smtClean="0">
                  <a:solidFill>
                    <a:schemeClr val="accent2"/>
                  </a:solidFill>
                  <a:latin typeface="PT Sans" panose="020B0503020203020204" pitchFamily="34" charset="0"/>
                  <a:ea typeface="PT Sans" panose="020B0503020203020204" pitchFamily="34" charset="0"/>
                  <a:cs typeface="Montserrat" charset="0"/>
                </a:rPr>
                <a:t>1</a:t>
              </a: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smtClean="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smtClean="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smtClean="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smtClean="0">
                  <a:solidFill>
                    <a:schemeClr val="accent2"/>
                  </a:solidFill>
                  <a:latin typeface="PT Sans" panose="020B0503020203020204" pitchFamily="34" charset="0"/>
                  <a:ea typeface="PT Sans" panose="020B0503020203020204" pitchFamily="34" charset="0"/>
                  <a:cs typeface="Montserrat" charset="0"/>
                </a:rPr>
                <a:t>2</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17" name="Picture Placeholder 16">
            <a:extLst>
              <a:ext uri="{FF2B5EF4-FFF2-40B4-BE49-F238E27FC236}">
                <a16:creationId xmlns:a16="http://schemas.microsoft.com/office/drawing/2014/main" id="{534B9CFB-5C57-4568-BAD8-74F544DF0FF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0" b="1320"/>
          <a:stretch>
            <a:fillRect/>
          </a:stretch>
        </p:blipFill>
        <p:spPr/>
      </p:pic>
    </p:spTree>
    <p:extLst>
      <p:ext uri="{BB962C8B-B14F-4D97-AF65-F5344CB8AC3E}">
        <p14:creationId xmlns:p14="http://schemas.microsoft.com/office/powerpoint/2010/main" val="56981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Result– Decision tree </a:t>
            </a:r>
            <a:endParaRPr lang="en-US" sz="4500" b="1" dirty="0">
              <a:solidFill>
                <a:schemeClr val="bg2"/>
              </a:solidFill>
              <a:latin typeface="Oswald" panose="02000303000000000000" pitchFamily="2" charset="0"/>
            </a:endParaRP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461837" y="2109106"/>
            <a:ext cx="11234363" cy="2265243"/>
            <a:chOff x="624720" y="2051576"/>
            <a:chExt cx="3555096" cy="1702007"/>
          </a:xfrm>
        </p:grpSpPr>
        <p:sp>
          <p:nvSpPr>
            <p:cNvPr id="38" name="TextBox 37">
              <a:extLst>
                <a:ext uri="{FF2B5EF4-FFF2-40B4-BE49-F238E27FC236}">
                  <a16:creationId xmlns:a16="http://schemas.microsoft.com/office/drawing/2014/main" id="{2FB1E7AE-5302-4030-A2AB-A864B8E23478}"/>
                </a:ext>
              </a:extLst>
            </p:cNvPr>
            <p:cNvSpPr txBox="1"/>
            <p:nvPr/>
          </p:nvSpPr>
          <p:spPr>
            <a:xfrm>
              <a:off x="624720" y="2354520"/>
              <a:ext cx="1327447" cy="1399063"/>
            </a:xfrm>
            <a:prstGeom prst="rect">
              <a:avLst/>
            </a:prstGeom>
            <a:noFill/>
          </p:spPr>
          <p:txBody>
            <a:bodyPr wrap="square" numCol="1" spcCol="457200" rtlCol="0">
              <a:spAutoFit/>
            </a:bodyPr>
            <a:lstStyle/>
            <a:p>
              <a:pPr>
                <a:lnSpc>
                  <a:spcPts val="2300"/>
                </a:lnSpc>
              </a:pPr>
              <a:r>
                <a:rPr lang="en-US" dirty="0" err="1" smtClean="0">
                  <a:solidFill>
                    <a:schemeClr val="tx1">
                      <a:lumMod val="50000"/>
                      <a:lumOff val="50000"/>
                    </a:schemeClr>
                  </a:solidFill>
                  <a:latin typeface="PT Sans" panose="020B0503020203020204" pitchFamily="34" charset="0"/>
                  <a:ea typeface="PT Sans" panose="020B0503020203020204" pitchFamily="34" charset="0"/>
                  <a:cs typeface="Montserrat" charset="0"/>
                </a:rPr>
                <a:t>Fazit</a:t>
              </a: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 The model predicts the correct response based on the three mentioned features with an accuracy of ~92 %.</a:t>
              </a:r>
            </a:p>
            <a:p>
              <a:pPr>
                <a:lnSpc>
                  <a:spcPts val="2300"/>
                </a:lnSpc>
              </a:pP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Detailed results: </a:t>
              </a:r>
              <a:endParaRPr lang="en-US"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sp>
          <p:nvSpPr>
            <p:cNvPr id="37" name="TextBox 36">
              <a:extLst>
                <a:ext uri="{FF2B5EF4-FFF2-40B4-BE49-F238E27FC236}">
                  <a16:creationId xmlns:a16="http://schemas.microsoft.com/office/drawing/2014/main" id="{5A0FFA1D-35CF-4267-A186-A1F1943BFF17}"/>
                </a:ext>
              </a:extLst>
            </p:cNvPr>
            <p:cNvSpPr txBox="1"/>
            <p:nvPr/>
          </p:nvSpPr>
          <p:spPr>
            <a:xfrm>
              <a:off x="624720" y="2051576"/>
              <a:ext cx="3555096"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Decision tree – accuracy</a:t>
              </a:r>
              <a:endParaRPr lang="en-US" sz="2000" b="1" dirty="0">
                <a:solidFill>
                  <a:schemeClr val="bg2"/>
                </a:solidFill>
                <a:latin typeface="PT Sans" panose="020B0503020203020204" pitchFamily="34" charset="0"/>
                <a:ea typeface="PT Sans" panose="020B0503020203020204" pitchFamily="34" charset="0"/>
              </a:endParaRPr>
            </a:p>
          </p:txBody>
        </p:sp>
      </p:grpSp>
      <p:graphicFrame>
        <p:nvGraphicFramePr>
          <p:cNvPr id="7" name="Tabelle 6"/>
          <p:cNvGraphicFramePr>
            <a:graphicFrameLocks noGrp="1"/>
          </p:cNvGraphicFramePr>
          <p:nvPr>
            <p:extLst>
              <p:ext uri="{D42A27DB-BD31-4B8C-83A1-F6EECF244321}">
                <p14:modId xmlns:p14="http://schemas.microsoft.com/office/powerpoint/2010/main" val="1542860002"/>
              </p:ext>
            </p:extLst>
          </p:nvPr>
        </p:nvGraphicFramePr>
        <p:xfrm>
          <a:off x="461835" y="4089241"/>
          <a:ext cx="4194830" cy="1727358"/>
        </p:xfrm>
        <a:graphic>
          <a:graphicData uri="http://schemas.openxmlformats.org/drawingml/2006/table">
            <a:tbl>
              <a:tblPr>
                <a:tableStyleId>{5940675A-B579-460E-94D1-54222C63F5DA}</a:tableStyleId>
              </a:tblPr>
              <a:tblGrid>
                <a:gridCol w="838966">
                  <a:extLst>
                    <a:ext uri="{9D8B030D-6E8A-4147-A177-3AD203B41FA5}">
                      <a16:colId xmlns:a16="http://schemas.microsoft.com/office/drawing/2014/main" val="3000987627"/>
                    </a:ext>
                  </a:extLst>
                </a:gridCol>
                <a:gridCol w="838966">
                  <a:extLst>
                    <a:ext uri="{9D8B030D-6E8A-4147-A177-3AD203B41FA5}">
                      <a16:colId xmlns:a16="http://schemas.microsoft.com/office/drawing/2014/main" val="3051193320"/>
                    </a:ext>
                  </a:extLst>
                </a:gridCol>
                <a:gridCol w="838966">
                  <a:extLst>
                    <a:ext uri="{9D8B030D-6E8A-4147-A177-3AD203B41FA5}">
                      <a16:colId xmlns:a16="http://schemas.microsoft.com/office/drawing/2014/main" val="1513334549"/>
                    </a:ext>
                  </a:extLst>
                </a:gridCol>
                <a:gridCol w="838966">
                  <a:extLst>
                    <a:ext uri="{9D8B030D-6E8A-4147-A177-3AD203B41FA5}">
                      <a16:colId xmlns:a16="http://schemas.microsoft.com/office/drawing/2014/main" val="2201228079"/>
                    </a:ext>
                  </a:extLst>
                </a:gridCol>
                <a:gridCol w="838966">
                  <a:extLst>
                    <a:ext uri="{9D8B030D-6E8A-4147-A177-3AD203B41FA5}">
                      <a16:colId xmlns:a16="http://schemas.microsoft.com/office/drawing/2014/main" val="3254696802"/>
                    </a:ext>
                  </a:extLst>
                </a:gridCol>
              </a:tblGrid>
              <a:tr h="287893">
                <a:tc>
                  <a:txBody>
                    <a:bodyPr/>
                    <a:lstStyle/>
                    <a:p>
                      <a:pPr algn="ctr" fontAlgn="b"/>
                      <a:endParaRPr lang="de-DE" sz="1200" b="1" i="0" u="none" strike="noStrike" dirty="0">
                        <a:solidFill>
                          <a:schemeClr val="bg1">
                            <a:lumMod val="65000"/>
                          </a:schemeClr>
                        </a:solidFill>
                        <a:effectLst/>
                        <a:latin typeface="PT Sans" panose="020B0503020203020204"/>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1" u="none" strike="noStrike" dirty="0" err="1">
                          <a:solidFill>
                            <a:schemeClr val="tx1"/>
                          </a:solidFill>
                          <a:effectLst/>
                          <a:latin typeface="PT Sans" panose="020B0503020203020204"/>
                        </a:rPr>
                        <a:t>precision</a:t>
                      </a:r>
                      <a:endParaRPr lang="de-DE" sz="1200" b="1" i="0" u="none" strike="noStrike" dirty="0">
                        <a:solidFill>
                          <a:schemeClr val="tx1"/>
                        </a:solidFill>
                        <a:effectLst/>
                        <a:latin typeface="PT Sans" panose="020B050302020302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200" b="1" u="none" strike="noStrike" dirty="0" err="1">
                          <a:solidFill>
                            <a:schemeClr val="tx1"/>
                          </a:solidFill>
                          <a:effectLst/>
                          <a:latin typeface="PT Sans" panose="020B0503020203020204"/>
                        </a:rPr>
                        <a:t>recall</a:t>
                      </a:r>
                      <a:endParaRPr lang="de-DE" sz="1200" b="1" i="0" u="none" strike="noStrike" dirty="0">
                        <a:solidFill>
                          <a:schemeClr val="tx1"/>
                        </a:solidFill>
                        <a:effectLst/>
                        <a:latin typeface="PT Sans" panose="020B0503020203020204"/>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de-DE" sz="1200" b="1" u="none" strike="noStrike" dirty="0">
                          <a:solidFill>
                            <a:schemeClr val="tx1"/>
                          </a:solidFill>
                          <a:effectLst/>
                          <a:latin typeface="PT Sans" panose="020B0503020203020204"/>
                        </a:rPr>
                        <a:t>f1-score</a:t>
                      </a:r>
                      <a:endParaRPr lang="de-DE" sz="1200" b="1" i="0" u="none" strike="noStrike" dirty="0">
                        <a:solidFill>
                          <a:schemeClr val="tx1"/>
                        </a:solidFill>
                        <a:effectLst/>
                        <a:latin typeface="PT Sans" panose="020B0503020203020204"/>
                      </a:endParaRPr>
                    </a:p>
                  </a:txBody>
                  <a:tcPr marL="9525" marR="9525" marT="9525" marB="0" anchor="ctr"/>
                </a:tc>
                <a:tc>
                  <a:txBody>
                    <a:bodyPr/>
                    <a:lstStyle/>
                    <a:p>
                      <a:pPr algn="ctr" fontAlgn="b"/>
                      <a:r>
                        <a:rPr lang="de-DE" sz="1200" b="1" u="none" strike="noStrike" dirty="0" err="1">
                          <a:solidFill>
                            <a:schemeClr val="tx1"/>
                          </a:solidFill>
                          <a:effectLst/>
                          <a:latin typeface="PT Sans" panose="020B0503020203020204"/>
                        </a:rPr>
                        <a:t>support</a:t>
                      </a:r>
                      <a:endParaRPr lang="de-DE" sz="1200" b="1" i="0" u="none" strike="noStrike" dirty="0">
                        <a:solidFill>
                          <a:schemeClr val="tx1"/>
                        </a:solidFill>
                        <a:effectLst/>
                        <a:latin typeface="PT Sans" panose="020B0503020203020204"/>
                      </a:endParaRPr>
                    </a:p>
                  </a:txBody>
                  <a:tcPr marL="9525" marR="9525" marT="9525" marB="0" anchor="ctr"/>
                </a:tc>
                <a:extLst>
                  <a:ext uri="{0D108BD9-81ED-4DB2-BD59-A6C34878D82A}">
                    <a16:rowId xmlns:a16="http://schemas.microsoft.com/office/drawing/2014/main" val="2182730834"/>
                  </a:ext>
                </a:extLst>
              </a:tr>
              <a:tr h="287893">
                <a:tc>
                  <a:txBody>
                    <a:bodyPr/>
                    <a:lstStyle/>
                    <a:p>
                      <a:pPr algn="ctr" fontAlgn="b"/>
                      <a:r>
                        <a:rPr lang="de-DE" sz="1200" b="1" u="none" strike="noStrike" dirty="0" err="1" smtClean="0">
                          <a:solidFill>
                            <a:schemeClr val="tx1"/>
                          </a:solidFill>
                          <a:effectLst/>
                          <a:latin typeface="PT Sans" panose="020B0503020203020204"/>
                        </a:rPr>
                        <a:t>no</a:t>
                      </a:r>
                      <a:r>
                        <a:rPr lang="de-DE" sz="1200" b="1" u="none" strike="noStrike" dirty="0" smtClean="0">
                          <a:solidFill>
                            <a:schemeClr val="tx1"/>
                          </a:solidFill>
                          <a:effectLst/>
                          <a:latin typeface="PT Sans" panose="020B0503020203020204"/>
                        </a:rPr>
                        <a:t> </a:t>
                      </a:r>
                      <a:r>
                        <a:rPr lang="de-DE" sz="1200" b="1" u="none" strike="noStrike" dirty="0" err="1" smtClean="0">
                          <a:solidFill>
                            <a:schemeClr val="tx1"/>
                          </a:solidFill>
                          <a:effectLst/>
                          <a:latin typeface="PT Sans" panose="020B0503020203020204"/>
                        </a:rPr>
                        <a:t>response</a:t>
                      </a:r>
                      <a:endParaRPr lang="de-DE" sz="1200" b="1" i="0" u="none" strike="noStrike" dirty="0">
                        <a:solidFill>
                          <a:schemeClr val="tx1"/>
                        </a:solidFill>
                        <a:effectLst/>
                        <a:latin typeface="PT Sans" panose="020B050302020302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1" i="0" u="none" strike="noStrike" dirty="0">
                          <a:solidFill>
                            <a:schemeClr val="bg1">
                              <a:lumMod val="65000"/>
                            </a:schemeClr>
                          </a:solidFill>
                          <a:effectLst/>
                          <a:latin typeface="PT Sans" panose="020B0503020203020204"/>
                        </a:rPr>
                        <a:t>0.95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de-DE" sz="1100" b="1" i="0" u="none" strike="noStrike">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0.94</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579.00</a:t>
                      </a:r>
                    </a:p>
                  </a:txBody>
                  <a:tcPr marL="9525" marR="9525" marT="9525" marB="0" anchor="ctr"/>
                </a:tc>
                <a:extLst>
                  <a:ext uri="{0D108BD9-81ED-4DB2-BD59-A6C34878D82A}">
                    <a16:rowId xmlns:a16="http://schemas.microsoft.com/office/drawing/2014/main" val="818841317"/>
                  </a:ext>
                </a:extLst>
              </a:tr>
              <a:tr h="287893">
                <a:tc>
                  <a:txBody>
                    <a:bodyPr/>
                    <a:lstStyle/>
                    <a:p>
                      <a:pPr algn="ctr" fontAlgn="b"/>
                      <a:r>
                        <a:rPr lang="de-DE" sz="1200" b="1" u="none" strike="noStrike" dirty="0" err="1" smtClean="0">
                          <a:solidFill>
                            <a:schemeClr val="tx1"/>
                          </a:solidFill>
                          <a:effectLst/>
                          <a:latin typeface="PT Sans" panose="020B0503020203020204"/>
                        </a:rPr>
                        <a:t>response</a:t>
                      </a:r>
                      <a:endParaRPr lang="de-DE" sz="1200" b="1" i="0" u="none" strike="noStrike" dirty="0">
                        <a:solidFill>
                          <a:schemeClr val="tx1"/>
                        </a:solidFill>
                        <a:effectLst/>
                        <a:latin typeface="PT Sans" panose="020B0503020203020204"/>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de-DE" sz="1100" b="1" i="0" u="none" strike="noStrike" dirty="0">
                          <a:solidFill>
                            <a:schemeClr val="bg1">
                              <a:lumMod val="65000"/>
                            </a:schemeClr>
                          </a:solidFill>
                          <a:effectLst/>
                          <a:latin typeface="PT Sans" panose="020B0503020203020204"/>
                        </a:rPr>
                        <a:t>0.85</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0.90</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0.87</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271.00</a:t>
                      </a:r>
                    </a:p>
                  </a:txBody>
                  <a:tcPr marL="9525" marR="9525" marT="9525" marB="0" anchor="ctr"/>
                </a:tc>
                <a:extLst>
                  <a:ext uri="{0D108BD9-81ED-4DB2-BD59-A6C34878D82A}">
                    <a16:rowId xmlns:a16="http://schemas.microsoft.com/office/drawing/2014/main" val="2411052685"/>
                  </a:ext>
                </a:extLst>
              </a:tr>
              <a:tr h="287893">
                <a:tc>
                  <a:txBody>
                    <a:bodyPr/>
                    <a:lstStyle/>
                    <a:p>
                      <a:pPr algn="ctr" fontAlgn="b"/>
                      <a:r>
                        <a:rPr lang="de-DE" sz="1200" b="1" u="none" strike="noStrike" dirty="0" err="1">
                          <a:solidFill>
                            <a:schemeClr val="tx1"/>
                          </a:solidFill>
                          <a:effectLst/>
                          <a:latin typeface="PT Sans" panose="020B0503020203020204"/>
                        </a:rPr>
                        <a:t>accuracy</a:t>
                      </a:r>
                      <a:endParaRPr lang="de-DE" sz="1200" b="1" i="0" u="none" strike="noStrike" dirty="0">
                        <a:solidFill>
                          <a:schemeClr val="tx1"/>
                        </a:solidFill>
                        <a:effectLst/>
                        <a:latin typeface="PT Sans" panose="020B0503020203020204"/>
                      </a:endParaRP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0.92</a:t>
                      </a:r>
                    </a:p>
                  </a:txBody>
                  <a:tcPr marL="9525" marR="9525" marT="9525" marB="0" anchor="ctr"/>
                </a:tc>
                <a:extLst>
                  <a:ext uri="{0D108BD9-81ED-4DB2-BD59-A6C34878D82A}">
                    <a16:rowId xmlns:a16="http://schemas.microsoft.com/office/drawing/2014/main" val="1109189575"/>
                  </a:ext>
                </a:extLst>
              </a:tr>
              <a:tr h="287893">
                <a:tc>
                  <a:txBody>
                    <a:bodyPr/>
                    <a:lstStyle/>
                    <a:p>
                      <a:pPr algn="ctr" fontAlgn="b"/>
                      <a:r>
                        <a:rPr lang="de-DE" sz="1200" b="1" u="none" strike="noStrike" dirty="0" err="1">
                          <a:solidFill>
                            <a:schemeClr val="tx1"/>
                          </a:solidFill>
                          <a:effectLst/>
                          <a:latin typeface="PT Sans" panose="020B0503020203020204"/>
                        </a:rPr>
                        <a:t>macro</a:t>
                      </a:r>
                      <a:r>
                        <a:rPr lang="de-DE" sz="1200" b="1" u="none" strike="noStrike" dirty="0">
                          <a:solidFill>
                            <a:schemeClr val="tx1"/>
                          </a:solidFill>
                          <a:effectLst/>
                          <a:latin typeface="PT Sans" panose="020B0503020203020204"/>
                        </a:rPr>
                        <a:t> </a:t>
                      </a:r>
                      <a:r>
                        <a:rPr lang="de-DE" sz="1200" b="1" u="none" strike="noStrike" dirty="0" err="1">
                          <a:solidFill>
                            <a:schemeClr val="tx1"/>
                          </a:solidFill>
                          <a:effectLst/>
                          <a:latin typeface="PT Sans" panose="020B0503020203020204"/>
                        </a:rPr>
                        <a:t>avg</a:t>
                      </a:r>
                      <a:endParaRPr lang="de-DE" sz="1200" b="1" i="0" u="none" strike="noStrike" dirty="0">
                        <a:solidFill>
                          <a:schemeClr val="tx1"/>
                        </a:solidFill>
                        <a:effectLst/>
                        <a:latin typeface="PT Sans" panose="020B0503020203020204"/>
                      </a:endParaRP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0.90</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0.91</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0.90</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850.00</a:t>
                      </a:r>
                    </a:p>
                  </a:txBody>
                  <a:tcPr marL="9525" marR="9525" marT="9525" marB="0" anchor="ctr"/>
                </a:tc>
                <a:extLst>
                  <a:ext uri="{0D108BD9-81ED-4DB2-BD59-A6C34878D82A}">
                    <a16:rowId xmlns:a16="http://schemas.microsoft.com/office/drawing/2014/main" val="2175284882"/>
                  </a:ext>
                </a:extLst>
              </a:tr>
              <a:tr h="287893">
                <a:tc>
                  <a:txBody>
                    <a:bodyPr/>
                    <a:lstStyle/>
                    <a:p>
                      <a:pPr algn="ctr" fontAlgn="b"/>
                      <a:r>
                        <a:rPr lang="de-DE" sz="1200" b="1" u="none" strike="noStrike" dirty="0" err="1">
                          <a:solidFill>
                            <a:schemeClr val="tx1"/>
                          </a:solidFill>
                          <a:effectLst/>
                          <a:latin typeface="PT Sans" panose="020B0503020203020204"/>
                        </a:rPr>
                        <a:t>weighted</a:t>
                      </a:r>
                      <a:r>
                        <a:rPr lang="de-DE" sz="1200" b="1" u="none" strike="noStrike" dirty="0">
                          <a:solidFill>
                            <a:schemeClr val="tx1"/>
                          </a:solidFill>
                          <a:effectLst/>
                          <a:latin typeface="PT Sans" panose="020B0503020203020204"/>
                        </a:rPr>
                        <a:t> </a:t>
                      </a:r>
                      <a:r>
                        <a:rPr lang="de-DE" sz="1200" b="1" u="none" strike="noStrike" dirty="0" err="1">
                          <a:solidFill>
                            <a:schemeClr val="tx1"/>
                          </a:solidFill>
                          <a:effectLst/>
                          <a:latin typeface="PT Sans" panose="020B0503020203020204"/>
                        </a:rPr>
                        <a:t>avg</a:t>
                      </a:r>
                      <a:endParaRPr lang="de-DE" sz="1200" b="1" i="0" u="none" strike="noStrike" dirty="0">
                        <a:solidFill>
                          <a:schemeClr val="tx1"/>
                        </a:solidFill>
                        <a:effectLst/>
                        <a:latin typeface="PT Sans" panose="020B0503020203020204"/>
                      </a:endParaRP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a:solidFill>
                            <a:schemeClr val="bg1">
                              <a:lumMod val="65000"/>
                            </a:schemeClr>
                          </a:solidFill>
                          <a:effectLst/>
                          <a:latin typeface="PT Sans" panose="020B0503020203020204"/>
                        </a:rPr>
                        <a:t>0.92</a:t>
                      </a:r>
                    </a:p>
                  </a:txBody>
                  <a:tcPr marL="9525" marR="9525" marT="9525" marB="0" anchor="ctr"/>
                </a:tc>
                <a:tc>
                  <a:txBody>
                    <a:bodyPr/>
                    <a:lstStyle/>
                    <a:p>
                      <a:pPr algn="ctr" fontAlgn="b"/>
                      <a:r>
                        <a:rPr lang="de-DE" sz="1100" b="1" i="0" u="none" strike="noStrike" dirty="0">
                          <a:solidFill>
                            <a:schemeClr val="bg1">
                              <a:lumMod val="65000"/>
                            </a:schemeClr>
                          </a:solidFill>
                          <a:effectLst/>
                          <a:latin typeface="PT Sans" panose="020B0503020203020204"/>
                        </a:rPr>
                        <a:t>850.00</a:t>
                      </a:r>
                    </a:p>
                  </a:txBody>
                  <a:tcPr marL="9525" marR="9525" marT="9525" marB="0" anchor="ctr"/>
                </a:tc>
                <a:extLst>
                  <a:ext uri="{0D108BD9-81ED-4DB2-BD59-A6C34878D82A}">
                    <a16:rowId xmlns:a16="http://schemas.microsoft.com/office/drawing/2014/main" val="3503920467"/>
                  </a:ext>
                </a:extLst>
              </a:tr>
            </a:tbl>
          </a:graphicData>
        </a:graphic>
      </p:graphicFrame>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421" y="2109106"/>
            <a:ext cx="5285242" cy="4160528"/>
          </a:xfrm>
          <a:prstGeom prst="rect">
            <a:avLst/>
          </a:prstGeom>
        </p:spPr>
      </p:pic>
    </p:spTree>
    <p:extLst>
      <p:ext uri="{BB962C8B-B14F-4D97-AF65-F5344CB8AC3E}">
        <p14:creationId xmlns:p14="http://schemas.microsoft.com/office/powerpoint/2010/main" val="59257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MARKET ANALYSIS</a:t>
            </a:r>
          </a:p>
        </p:txBody>
      </p:sp>
      <p:graphicFrame>
        <p:nvGraphicFramePr>
          <p:cNvPr id="34" name="Chart 33">
            <a:extLst>
              <a:ext uri="{FF2B5EF4-FFF2-40B4-BE49-F238E27FC236}">
                <a16:creationId xmlns:a16="http://schemas.microsoft.com/office/drawing/2014/main" id="{722D5DCF-C18E-4080-9CA2-4450690FCD97}"/>
              </a:ext>
            </a:extLst>
          </p:cNvPr>
          <p:cNvGraphicFramePr/>
          <p:nvPr>
            <p:extLst>
              <p:ext uri="{D42A27DB-BD31-4B8C-83A1-F6EECF244321}">
                <p14:modId xmlns:p14="http://schemas.microsoft.com/office/powerpoint/2010/main" val="2283171584"/>
              </p:ext>
            </p:extLst>
          </p:nvPr>
        </p:nvGraphicFramePr>
        <p:xfrm>
          <a:off x="580570" y="2304623"/>
          <a:ext cx="4943242" cy="3972806"/>
        </p:xfrm>
        <a:graphic>
          <a:graphicData uri="http://schemas.openxmlformats.org/drawingml/2006/chart">
            <c:chart xmlns:c="http://schemas.openxmlformats.org/drawingml/2006/chart" xmlns:r="http://schemas.openxmlformats.org/officeDocument/2006/relationships" r:id="rId2"/>
          </a:graphicData>
        </a:graphic>
      </p:graphicFrame>
      <p:sp>
        <p:nvSpPr>
          <p:cNvPr id="35" name="TextBox 34">
            <a:extLst>
              <a:ext uri="{FF2B5EF4-FFF2-40B4-BE49-F238E27FC236}">
                <a16:creationId xmlns:a16="http://schemas.microsoft.com/office/drawing/2014/main" id="{7C766F7E-07DC-4916-BC22-6F38CC5AD2F8}"/>
              </a:ext>
            </a:extLst>
          </p:cNvPr>
          <p:cNvSpPr txBox="1"/>
          <p:nvPr/>
        </p:nvSpPr>
        <p:spPr>
          <a:xfrm>
            <a:off x="2249482" y="3429000"/>
            <a:ext cx="1903418" cy="861774"/>
          </a:xfrm>
          <a:prstGeom prst="rect">
            <a:avLst/>
          </a:prstGeom>
          <a:noFill/>
        </p:spPr>
        <p:txBody>
          <a:bodyPr wrap="square" rtlCol="0">
            <a:spAutoFit/>
          </a:bodyPr>
          <a:lstStyle/>
          <a:p>
            <a:pPr algn="ctr"/>
            <a:r>
              <a:rPr lang="en-US" sz="2500" b="1" dirty="0">
                <a:solidFill>
                  <a:schemeClr val="bg2"/>
                </a:solidFill>
                <a:latin typeface="PT Sans" panose="020B0503020203020204" pitchFamily="34" charset="0"/>
                <a:ea typeface="PT Sans" panose="020B0503020203020204" pitchFamily="34" charset="0"/>
              </a:rPr>
              <a:t>Lorem</a:t>
            </a:r>
          </a:p>
          <a:p>
            <a:pPr algn="ctr"/>
            <a:r>
              <a:rPr lang="en-US" sz="2500" b="1" dirty="0">
                <a:solidFill>
                  <a:schemeClr val="bg2"/>
                </a:solidFill>
                <a:latin typeface="PT Sans" panose="020B0503020203020204" pitchFamily="34" charset="0"/>
                <a:ea typeface="PT Sans" panose="020B0503020203020204" pitchFamily="34" charset="0"/>
              </a:rPr>
              <a:t>Example</a:t>
            </a:r>
          </a:p>
        </p:txBody>
      </p:sp>
      <p:grpSp>
        <p:nvGrpSpPr>
          <p:cNvPr id="10" name="Group 9">
            <a:extLst>
              <a:ext uri="{FF2B5EF4-FFF2-40B4-BE49-F238E27FC236}">
                <a16:creationId xmlns:a16="http://schemas.microsoft.com/office/drawing/2014/main" id="{24D31FA4-CCAC-4252-8CF2-62E3079E3CC6}"/>
              </a:ext>
            </a:extLst>
          </p:cNvPr>
          <p:cNvGrpSpPr/>
          <p:nvPr/>
        </p:nvGrpSpPr>
        <p:grpSpPr>
          <a:xfrm>
            <a:off x="5503780" y="1730683"/>
            <a:ext cx="1184437" cy="138599"/>
            <a:chOff x="5583442" y="1730683"/>
            <a:chExt cx="1184437" cy="138599"/>
          </a:xfrm>
        </p:grpSpPr>
        <p:cxnSp>
          <p:nvCxnSpPr>
            <p:cNvPr id="11" name="Straight Connector 10">
              <a:extLst>
                <a:ext uri="{FF2B5EF4-FFF2-40B4-BE49-F238E27FC236}">
                  <a16:creationId xmlns:a16="http://schemas.microsoft.com/office/drawing/2014/main" id="{855E9DE3-8D82-42BC-B65C-BBCFECC7AAA2}"/>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BC87A3-395C-4CC9-BFD6-64B817A84C66}"/>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0E4DBD-1FF1-4FFF-889C-73E193F29932}"/>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B47F25-CF4A-450D-910C-C2CB36027572}"/>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432158-00DA-4C48-BE27-36399A2ACF32}"/>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A073A1C-300E-45CB-A832-20B412A8B03D}"/>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BC5C8D-3F73-4589-9C57-BE8EDB0C0F70}"/>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E4017D6-72DB-4A43-94FB-93156B72FB6F}"/>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4" name="Straight Connector 23">
            <a:extLst>
              <a:ext uri="{FF2B5EF4-FFF2-40B4-BE49-F238E27FC236}">
                <a16:creationId xmlns:a16="http://schemas.microsoft.com/office/drawing/2014/main" id="{13E5238B-BD19-4540-8470-1EAEB3FA9B34}"/>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EA53D5A-3A6A-4865-B079-E4F0E9B3714D}"/>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183716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CUSTOMER ANALYSIS</a:t>
            </a:r>
          </a:p>
        </p:txBody>
      </p:sp>
      <p:grpSp>
        <p:nvGrpSpPr>
          <p:cNvPr id="3" name="Group 2">
            <a:extLst>
              <a:ext uri="{FF2B5EF4-FFF2-40B4-BE49-F238E27FC236}">
                <a16:creationId xmlns:a16="http://schemas.microsoft.com/office/drawing/2014/main" id="{FA9577AB-3705-472C-A1BE-7749780E329E}"/>
              </a:ext>
            </a:extLst>
          </p:cNvPr>
          <p:cNvGrpSpPr/>
          <p:nvPr/>
        </p:nvGrpSpPr>
        <p:grpSpPr>
          <a:xfrm>
            <a:off x="1005113" y="4774004"/>
            <a:ext cx="4800600" cy="1503425"/>
            <a:chOff x="1295400" y="4479051"/>
            <a:chExt cx="4800600" cy="1503425"/>
          </a:xfrm>
        </p:grpSpPr>
        <p:sp>
          <p:nvSpPr>
            <p:cNvPr id="12" name="TextBox 11">
              <a:extLst>
                <a:ext uri="{FF2B5EF4-FFF2-40B4-BE49-F238E27FC236}">
                  <a16:creationId xmlns:a16="http://schemas.microsoft.com/office/drawing/2014/main" id="{F8C54CE2-CC39-4FDB-A979-D099D928D380}"/>
                </a:ext>
              </a:extLst>
            </p:cNvPr>
            <p:cNvSpPr txBox="1"/>
            <p:nvPr/>
          </p:nvSpPr>
          <p:spPr>
            <a:xfrm>
              <a:off x="3571420" y="4479051"/>
              <a:ext cx="2524580" cy="477054"/>
            </a:xfrm>
            <a:prstGeom prst="rect">
              <a:avLst/>
            </a:prstGeom>
            <a:noFill/>
          </p:spPr>
          <p:txBody>
            <a:bodyPr wrap="square" rtlCol="0">
              <a:spAutoFit/>
            </a:bodyPr>
            <a:lstStyle/>
            <a:p>
              <a:pPr algn="r"/>
              <a:r>
                <a:rPr lang="en-US" sz="2500" b="1" dirty="0">
                  <a:solidFill>
                    <a:schemeClr val="accent2"/>
                  </a:solidFill>
                  <a:latin typeface="PT Sans" panose="020B0503020203020204" pitchFamily="34" charset="0"/>
                  <a:ea typeface="PT Sans" panose="020B0503020203020204" pitchFamily="34" charset="0"/>
                </a:rPr>
                <a:t>Woman 40%</a:t>
              </a:r>
            </a:p>
          </p:txBody>
        </p:sp>
        <p:sp>
          <p:nvSpPr>
            <p:cNvPr id="13" name="TextBox 12">
              <a:extLst>
                <a:ext uri="{FF2B5EF4-FFF2-40B4-BE49-F238E27FC236}">
                  <a16:creationId xmlns:a16="http://schemas.microsoft.com/office/drawing/2014/main" id="{01AAF3A4-247E-48A3-A663-149E827E8094}"/>
                </a:ext>
              </a:extLst>
            </p:cNvPr>
            <p:cNvSpPr txBox="1"/>
            <p:nvPr/>
          </p:nvSpPr>
          <p:spPr>
            <a:xfrm>
              <a:off x="1295400" y="5033049"/>
              <a:ext cx="4800600" cy="949427"/>
            </a:xfrm>
            <a:prstGeom prst="rect">
              <a:avLst/>
            </a:prstGeom>
            <a:noFill/>
          </p:spPr>
          <p:txBody>
            <a:bodyPr wrap="square" numCol="1" spcCol="457200" rtlCol="0">
              <a:spAutoFit/>
            </a:bodyPr>
            <a:lstStyle/>
            <a:p>
              <a:pPr algn="r">
                <a:lnSpc>
                  <a:spcPts val="2300"/>
                </a:lnSpc>
              </a:pPr>
              <a:r>
                <a:rPr lang="en-US" sz="1400" dirty="0">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grpSp>
        <p:nvGrpSpPr>
          <p:cNvPr id="15" name="Group 14">
            <a:extLst>
              <a:ext uri="{FF2B5EF4-FFF2-40B4-BE49-F238E27FC236}">
                <a16:creationId xmlns:a16="http://schemas.microsoft.com/office/drawing/2014/main" id="{33729096-3FF8-47F4-83D3-3DC1A8E67CF8}"/>
              </a:ext>
            </a:extLst>
          </p:cNvPr>
          <p:cNvGrpSpPr/>
          <p:nvPr/>
        </p:nvGrpSpPr>
        <p:grpSpPr>
          <a:xfrm>
            <a:off x="6386285" y="4774004"/>
            <a:ext cx="4800600" cy="1503425"/>
            <a:chOff x="1295400" y="4479051"/>
            <a:chExt cx="4800600" cy="1503425"/>
          </a:xfrm>
        </p:grpSpPr>
        <p:sp>
          <p:nvSpPr>
            <p:cNvPr id="16" name="TextBox 15">
              <a:extLst>
                <a:ext uri="{FF2B5EF4-FFF2-40B4-BE49-F238E27FC236}">
                  <a16:creationId xmlns:a16="http://schemas.microsoft.com/office/drawing/2014/main" id="{E8D6916C-CF2C-4EF2-9FAE-7F7B4A2C4FFE}"/>
                </a:ext>
              </a:extLst>
            </p:cNvPr>
            <p:cNvSpPr txBox="1"/>
            <p:nvPr/>
          </p:nvSpPr>
          <p:spPr>
            <a:xfrm>
              <a:off x="1295400" y="4479051"/>
              <a:ext cx="2524580" cy="47705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Man 60%</a:t>
              </a:r>
            </a:p>
          </p:txBody>
        </p:sp>
        <p:sp>
          <p:nvSpPr>
            <p:cNvPr id="17" name="TextBox 16">
              <a:extLst>
                <a:ext uri="{FF2B5EF4-FFF2-40B4-BE49-F238E27FC236}">
                  <a16:creationId xmlns:a16="http://schemas.microsoft.com/office/drawing/2014/main" id="{FF78EFC5-4073-4E16-8F17-E6D5FD886D55}"/>
                </a:ext>
              </a:extLst>
            </p:cNvPr>
            <p:cNvSpPr txBox="1"/>
            <p:nvPr/>
          </p:nvSpPr>
          <p:spPr>
            <a:xfrm>
              <a:off x="1295400" y="5033049"/>
              <a:ext cx="4800600" cy="949427"/>
            </a:xfrm>
            <a:prstGeom prst="rect">
              <a:avLst/>
            </a:prstGeom>
            <a:noFill/>
          </p:spPr>
          <p:txBody>
            <a:bodyPr wrap="square" numCol="1" spcCol="457200" rtlCol="0">
              <a:spAutoFit/>
            </a:bodyPr>
            <a:lstStyle/>
            <a:p>
              <a:pPr>
                <a:lnSpc>
                  <a:spcPts val="2300"/>
                </a:lnSpc>
              </a:pPr>
              <a:r>
                <a:rPr lang="en-US" sz="1400" dirty="0">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sp>
        <p:nvSpPr>
          <p:cNvPr id="2" name="Oval 1">
            <a:extLst>
              <a:ext uri="{FF2B5EF4-FFF2-40B4-BE49-F238E27FC236}">
                <a16:creationId xmlns:a16="http://schemas.microsoft.com/office/drawing/2014/main" id="{694EF092-5EAD-4BA6-96D9-41A8C12F77FC}"/>
              </a:ext>
            </a:extLst>
          </p:cNvPr>
          <p:cNvSpPr/>
          <p:nvPr/>
        </p:nvSpPr>
        <p:spPr>
          <a:xfrm>
            <a:off x="6386285" y="2519134"/>
            <a:ext cx="1843315" cy="1843315"/>
          </a:xfrm>
          <a:prstGeom prst="ellipse">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A9392D0-EBAB-4206-ADED-FEB57E657660}"/>
              </a:ext>
            </a:extLst>
          </p:cNvPr>
          <p:cNvSpPr/>
          <p:nvPr/>
        </p:nvSpPr>
        <p:spPr>
          <a:xfrm>
            <a:off x="3962398" y="2519134"/>
            <a:ext cx="1843315" cy="1843315"/>
          </a:xfrm>
          <a:prstGeom prst="ellips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A99F248-0D96-46F1-8B3C-F0CD651833F6}"/>
              </a:ext>
            </a:extLst>
          </p:cNvPr>
          <p:cNvGrpSpPr/>
          <p:nvPr/>
        </p:nvGrpSpPr>
        <p:grpSpPr>
          <a:xfrm>
            <a:off x="5503780" y="1730683"/>
            <a:ext cx="1184437" cy="138599"/>
            <a:chOff x="5583442" y="1730683"/>
            <a:chExt cx="1184437" cy="138599"/>
          </a:xfrm>
        </p:grpSpPr>
        <p:cxnSp>
          <p:nvCxnSpPr>
            <p:cNvPr id="20" name="Straight Connector 19">
              <a:extLst>
                <a:ext uri="{FF2B5EF4-FFF2-40B4-BE49-F238E27FC236}">
                  <a16:creationId xmlns:a16="http://schemas.microsoft.com/office/drawing/2014/main" id="{6610D890-A140-4279-B770-E594DAC72F99}"/>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69769D-0423-4BB5-A8D6-D128A91EB9F4}"/>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F78E292-97F1-47AE-803F-37F03896D65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0CA47-AD30-4F18-8274-8295748C2598}"/>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D28374-656C-4281-B9EE-ECBCE636AE5F}"/>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D464C1-DBF2-440D-BB31-194349B4BAE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03E2BE-F473-4814-9226-866F3618E1DB}"/>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7" name="Freeform 7">
            <a:extLst>
              <a:ext uri="{FF2B5EF4-FFF2-40B4-BE49-F238E27FC236}">
                <a16:creationId xmlns:a16="http://schemas.microsoft.com/office/drawing/2014/main" id="{994E5B3E-E0B8-483B-A999-23C370DE6E08}"/>
              </a:ext>
            </a:extLst>
          </p:cNvPr>
          <p:cNvSpPr>
            <a:spLocks noEditPoints="1"/>
          </p:cNvSpPr>
          <p:nvPr/>
        </p:nvSpPr>
        <p:spPr bwMode="auto">
          <a:xfrm>
            <a:off x="4581235" y="2772952"/>
            <a:ext cx="605641" cy="1335679"/>
          </a:xfrm>
          <a:custGeom>
            <a:avLst/>
            <a:gdLst>
              <a:gd name="T0" fmla="*/ 212 w 427"/>
              <a:gd name="T1" fmla="*/ 200 h 943"/>
              <a:gd name="T2" fmla="*/ 312 w 427"/>
              <a:gd name="T3" fmla="*/ 100 h 943"/>
              <a:gd name="T4" fmla="*/ 212 w 427"/>
              <a:gd name="T5" fmla="*/ 0 h 943"/>
              <a:gd name="T6" fmla="*/ 112 w 427"/>
              <a:gd name="T7" fmla="*/ 100 h 943"/>
              <a:gd name="T8" fmla="*/ 212 w 427"/>
              <a:gd name="T9" fmla="*/ 200 h 943"/>
              <a:gd name="T10" fmla="*/ 385 w 427"/>
              <a:gd name="T11" fmla="*/ 341 h 943"/>
              <a:gd name="T12" fmla="*/ 272 w 427"/>
              <a:gd name="T13" fmla="*/ 223 h 943"/>
              <a:gd name="T14" fmla="*/ 155 w 427"/>
              <a:gd name="T15" fmla="*/ 223 h 943"/>
              <a:gd name="T16" fmla="*/ 41 w 427"/>
              <a:gd name="T17" fmla="*/ 341 h 943"/>
              <a:gd name="T18" fmla="*/ 0 w 427"/>
              <a:gd name="T19" fmla="*/ 646 h 943"/>
              <a:gd name="T20" fmla="*/ 31 w 427"/>
              <a:gd name="T21" fmla="*/ 682 h 943"/>
              <a:gd name="T22" fmla="*/ 61 w 427"/>
              <a:gd name="T23" fmla="*/ 646 h 943"/>
              <a:gd name="T24" fmla="*/ 103 w 427"/>
              <a:gd name="T25" fmla="*/ 319 h 943"/>
              <a:gd name="T26" fmla="*/ 120 w 427"/>
              <a:gd name="T27" fmla="*/ 319 h 943"/>
              <a:gd name="T28" fmla="*/ 120 w 427"/>
              <a:gd name="T29" fmla="*/ 323 h 943"/>
              <a:gd name="T30" fmla="*/ 76 w 427"/>
              <a:gd name="T31" fmla="*/ 686 h 943"/>
              <a:gd name="T32" fmla="*/ 94 w 427"/>
              <a:gd name="T33" fmla="*/ 710 h 943"/>
              <a:gd name="T34" fmla="*/ 120 w 427"/>
              <a:gd name="T35" fmla="*/ 710 h 943"/>
              <a:gd name="T36" fmla="*/ 120 w 427"/>
              <a:gd name="T37" fmla="*/ 897 h 943"/>
              <a:gd name="T38" fmla="*/ 160 w 427"/>
              <a:gd name="T39" fmla="*/ 943 h 943"/>
              <a:gd name="T40" fmla="*/ 200 w 427"/>
              <a:gd name="T41" fmla="*/ 897 h 943"/>
              <a:gd name="T42" fmla="*/ 200 w 427"/>
              <a:gd name="T43" fmla="*/ 710 h 943"/>
              <a:gd name="T44" fmla="*/ 226 w 427"/>
              <a:gd name="T45" fmla="*/ 710 h 943"/>
              <a:gd name="T46" fmla="*/ 226 w 427"/>
              <a:gd name="T47" fmla="*/ 897 h 943"/>
              <a:gd name="T48" fmla="*/ 266 w 427"/>
              <a:gd name="T49" fmla="*/ 943 h 943"/>
              <a:gd name="T50" fmla="*/ 306 w 427"/>
              <a:gd name="T51" fmla="*/ 897 h 943"/>
              <a:gd name="T52" fmla="*/ 306 w 427"/>
              <a:gd name="T53" fmla="*/ 710 h 943"/>
              <a:gd name="T54" fmla="*/ 332 w 427"/>
              <a:gd name="T55" fmla="*/ 710 h 943"/>
              <a:gd name="T56" fmla="*/ 350 w 427"/>
              <a:gd name="T57" fmla="*/ 686 h 943"/>
              <a:gd name="T58" fmla="*/ 306 w 427"/>
              <a:gd name="T59" fmla="*/ 319 h 943"/>
              <a:gd name="T60" fmla="*/ 324 w 427"/>
              <a:gd name="T61" fmla="*/ 319 h 943"/>
              <a:gd name="T62" fmla="*/ 366 w 427"/>
              <a:gd name="T63" fmla="*/ 646 h 943"/>
              <a:gd name="T64" fmla="*/ 396 w 427"/>
              <a:gd name="T65" fmla="*/ 682 h 943"/>
              <a:gd name="T66" fmla="*/ 427 w 427"/>
              <a:gd name="T67" fmla="*/ 646 h 943"/>
              <a:gd name="T68" fmla="*/ 385 w 427"/>
              <a:gd name="T69" fmla="*/ 341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7" h="943">
                <a:moveTo>
                  <a:pt x="212" y="200"/>
                </a:moveTo>
                <a:cubicBezTo>
                  <a:pt x="267" y="200"/>
                  <a:pt x="312" y="156"/>
                  <a:pt x="312" y="100"/>
                </a:cubicBezTo>
                <a:cubicBezTo>
                  <a:pt x="312" y="45"/>
                  <a:pt x="267" y="0"/>
                  <a:pt x="212" y="0"/>
                </a:cubicBezTo>
                <a:cubicBezTo>
                  <a:pt x="157" y="0"/>
                  <a:pt x="112" y="45"/>
                  <a:pt x="112" y="100"/>
                </a:cubicBezTo>
                <a:cubicBezTo>
                  <a:pt x="112" y="156"/>
                  <a:pt x="157" y="200"/>
                  <a:pt x="212" y="200"/>
                </a:cubicBezTo>
                <a:close/>
                <a:moveTo>
                  <a:pt x="385" y="341"/>
                </a:moveTo>
                <a:cubicBezTo>
                  <a:pt x="372" y="249"/>
                  <a:pt x="328" y="223"/>
                  <a:pt x="272" y="223"/>
                </a:cubicBezTo>
                <a:cubicBezTo>
                  <a:pt x="155" y="223"/>
                  <a:pt x="155" y="223"/>
                  <a:pt x="155" y="223"/>
                </a:cubicBezTo>
                <a:cubicBezTo>
                  <a:pt x="109" y="223"/>
                  <a:pt x="55" y="236"/>
                  <a:pt x="41" y="341"/>
                </a:cubicBezTo>
                <a:cubicBezTo>
                  <a:pt x="0" y="646"/>
                  <a:pt x="0" y="646"/>
                  <a:pt x="0" y="646"/>
                </a:cubicBezTo>
                <a:cubicBezTo>
                  <a:pt x="0" y="666"/>
                  <a:pt x="14" y="682"/>
                  <a:pt x="31" y="682"/>
                </a:cubicBezTo>
                <a:cubicBezTo>
                  <a:pt x="47" y="682"/>
                  <a:pt x="61" y="666"/>
                  <a:pt x="61" y="646"/>
                </a:cubicBezTo>
                <a:cubicBezTo>
                  <a:pt x="103" y="319"/>
                  <a:pt x="103" y="319"/>
                  <a:pt x="103" y="319"/>
                </a:cubicBezTo>
                <a:cubicBezTo>
                  <a:pt x="120" y="319"/>
                  <a:pt x="120" y="319"/>
                  <a:pt x="120" y="319"/>
                </a:cubicBezTo>
                <a:cubicBezTo>
                  <a:pt x="120" y="323"/>
                  <a:pt x="120" y="323"/>
                  <a:pt x="120" y="323"/>
                </a:cubicBezTo>
                <a:cubicBezTo>
                  <a:pt x="76" y="686"/>
                  <a:pt x="76" y="686"/>
                  <a:pt x="76" y="686"/>
                </a:cubicBezTo>
                <a:cubicBezTo>
                  <a:pt x="73" y="708"/>
                  <a:pt x="81" y="710"/>
                  <a:pt x="94" y="710"/>
                </a:cubicBezTo>
                <a:cubicBezTo>
                  <a:pt x="120" y="710"/>
                  <a:pt x="120" y="710"/>
                  <a:pt x="120" y="710"/>
                </a:cubicBezTo>
                <a:cubicBezTo>
                  <a:pt x="120" y="897"/>
                  <a:pt x="120" y="897"/>
                  <a:pt x="120" y="897"/>
                </a:cubicBezTo>
                <a:cubicBezTo>
                  <a:pt x="120" y="922"/>
                  <a:pt x="138" y="943"/>
                  <a:pt x="160" y="943"/>
                </a:cubicBezTo>
                <a:cubicBezTo>
                  <a:pt x="182" y="943"/>
                  <a:pt x="200" y="922"/>
                  <a:pt x="200" y="897"/>
                </a:cubicBezTo>
                <a:cubicBezTo>
                  <a:pt x="200" y="710"/>
                  <a:pt x="200" y="710"/>
                  <a:pt x="200" y="710"/>
                </a:cubicBezTo>
                <a:cubicBezTo>
                  <a:pt x="226" y="710"/>
                  <a:pt x="226" y="710"/>
                  <a:pt x="226" y="710"/>
                </a:cubicBezTo>
                <a:cubicBezTo>
                  <a:pt x="226" y="897"/>
                  <a:pt x="226" y="897"/>
                  <a:pt x="226" y="897"/>
                </a:cubicBezTo>
                <a:cubicBezTo>
                  <a:pt x="226" y="922"/>
                  <a:pt x="244" y="943"/>
                  <a:pt x="266" y="943"/>
                </a:cubicBezTo>
                <a:cubicBezTo>
                  <a:pt x="288" y="943"/>
                  <a:pt x="306" y="922"/>
                  <a:pt x="306" y="897"/>
                </a:cubicBezTo>
                <a:cubicBezTo>
                  <a:pt x="306" y="710"/>
                  <a:pt x="306" y="710"/>
                  <a:pt x="306" y="710"/>
                </a:cubicBezTo>
                <a:cubicBezTo>
                  <a:pt x="332" y="710"/>
                  <a:pt x="332" y="710"/>
                  <a:pt x="332" y="710"/>
                </a:cubicBezTo>
                <a:cubicBezTo>
                  <a:pt x="345" y="710"/>
                  <a:pt x="353" y="708"/>
                  <a:pt x="350" y="686"/>
                </a:cubicBezTo>
                <a:cubicBezTo>
                  <a:pt x="306" y="319"/>
                  <a:pt x="306" y="319"/>
                  <a:pt x="306" y="319"/>
                </a:cubicBezTo>
                <a:cubicBezTo>
                  <a:pt x="324" y="319"/>
                  <a:pt x="324" y="319"/>
                  <a:pt x="324" y="319"/>
                </a:cubicBezTo>
                <a:cubicBezTo>
                  <a:pt x="366" y="646"/>
                  <a:pt x="366" y="646"/>
                  <a:pt x="366" y="646"/>
                </a:cubicBezTo>
                <a:cubicBezTo>
                  <a:pt x="366" y="666"/>
                  <a:pt x="379" y="682"/>
                  <a:pt x="396" y="682"/>
                </a:cubicBezTo>
                <a:cubicBezTo>
                  <a:pt x="413" y="682"/>
                  <a:pt x="427" y="666"/>
                  <a:pt x="427" y="646"/>
                </a:cubicBezTo>
                <a:lnTo>
                  <a:pt x="385" y="34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0E474E83-363F-4ED2-831D-CC06B393A4D7}"/>
              </a:ext>
            </a:extLst>
          </p:cNvPr>
          <p:cNvSpPr>
            <a:spLocks noEditPoints="1"/>
          </p:cNvSpPr>
          <p:nvPr/>
        </p:nvSpPr>
        <p:spPr bwMode="auto">
          <a:xfrm>
            <a:off x="7027822" y="2772952"/>
            <a:ext cx="560241" cy="1335679"/>
          </a:xfrm>
          <a:custGeom>
            <a:avLst/>
            <a:gdLst>
              <a:gd name="T0" fmla="*/ 196 w 395"/>
              <a:gd name="T1" fmla="*/ 200 h 943"/>
              <a:gd name="T2" fmla="*/ 296 w 395"/>
              <a:gd name="T3" fmla="*/ 100 h 943"/>
              <a:gd name="T4" fmla="*/ 196 w 395"/>
              <a:gd name="T5" fmla="*/ 0 h 943"/>
              <a:gd name="T6" fmla="*/ 96 w 395"/>
              <a:gd name="T7" fmla="*/ 100 h 943"/>
              <a:gd name="T8" fmla="*/ 196 w 395"/>
              <a:gd name="T9" fmla="*/ 200 h 943"/>
              <a:gd name="T10" fmla="*/ 312 w 395"/>
              <a:gd name="T11" fmla="*/ 223 h 943"/>
              <a:gd name="T12" fmla="*/ 83 w 395"/>
              <a:gd name="T13" fmla="*/ 223 h 943"/>
              <a:gd name="T14" fmla="*/ 0 w 395"/>
              <a:gd name="T15" fmla="*/ 306 h 943"/>
              <a:gd name="T16" fmla="*/ 0 w 395"/>
              <a:gd name="T17" fmla="*/ 646 h 943"/>
              <a:gd name="T18" fmla="*/ 35 w 395"/>
              <a:gd name="T19" fmla="*/ 682 h 943"/>
              <a:gd name="T20" fmla="*/ 70 w 395"/>
              <a:gd name="T21" fmla="*/ 646 h 943"/>
              <a:gd name="T22" fmla="*/ 70 w 395"/>
              <a:gd name="T23" fmla="*/ 319 h 943"/>
              <a:gd name="T24" fmla="*/ 90 w 395"/>
              <a:gd name="T25" fmla="*/ 319 h 943"/>
              <a:gd name="T26" fmla="*/ 90 w 395"/>
              <a:gd name="T27" fmla="*/ 897 h 943"/>
              <a:gd name="T28" fmla="*/ 136 w 395"/>
              <a:gd name="T29" fmla="*/ 943 h 943"/>
              <a:gd name="T30" fmla="*/ 182 w 395"/>
              <a:gd name="T31" fmla="*/ 897 h 943"/>
              <a:gd name="T32" fmla="*/ 182 w 395"/>
              <a:gd name="T33" fmla="*/ 602 h 943"/>
              <a:gd name="T34" fmla="*/ 212 w 395"/>
              <a:gd name="T35" fmla="*/ 602 h 943"/>
              <a:gd name="T36" fmla="*/ 212 w 395"/>
              <a:gd name="T37" fmla="*/ 897 h 943"/>
              <a:gd name="T38" fmla="*/ 257 w 395"/>
              <a:gd name="T39" fmla="*/ 943 h 943"/>
              <a:gd name="T40" fmla="*/ 303 w 395"/>
              <a:gd name="T41" fmla="*/ 897 h 943"/>
              <a:gd name="T42" fmla="*/ 303 w 395"/>
              <a:gd name="T43" fmla="*/ 319 h 943"/>
              <a:gd name="T44" fmla="*/ 325 w 395"/>
              <a:gd name="T45" fmla="*/ 319 h 943"/>
              <a:gd name="T46" fmla="*/ 325 w 395"/>
              <a:gd name="T47" fmla="*/ 646 h 943"/>
              <a:gd name="T48" fmla="*/ 360 w 395"/>
              <a:gd name="T49" fmla="*/ 682 h 943"/>
              <a:gd name="T50" fmla="*/ 395 w 395"/>
              <a:gd name="T51" fmla="*/ 646 h 943"/>
              <a:gd name="T52" fmla="*/ 395 w 395"/>
              <a:gd name="T53" fmla="*/ 306 h 943"/>
              <a:gd name="T54" fmla="*/ 312 w 395"/>
              <a:gd name="T55" fmla="*/ 22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943">
                <a:moveTo>
                  <a:pt x="196" y="200"/>
                </a:moveTo>
                <a:cubicBezTo>
                  <a:pt x="251" y="200"/>
                  <a:pt x="296" y="156"/>
                  <a:pt x="296" y="100"/>
                </a:cubicBezTo>
                <a:cubicBezTo>
                  <a:pt x="296" y="45"/>
                  <a:pt x="251" y="0"/>
                  <a:pt x="196" y="0"/>
                </a:cubicBezTo>
                <a:cubicBezTo>
                  <a:pt x="141" y="0"/>
                  <a:pt x="96" y="45"/>
                  <a:pt x="96" y="100"/>
                </a:cubicBezTo>
                <a:cubicBezTo>
                  <a:pt x="96" y="156"/>
                  <a:pt x="141" y="200"/>
                  <a:pt x="196" y="200"/>
                </a:cubicBezTo>
                <a:close/>
                <a:moveTo>
                  <a:pt x="312" y="223"/>
                </a:moveTo>
                <a:cubicBezTo>
                  <a:pt x="83" y="223"/>
                  <a:pt x="83" y="223"/>
                  <a:pt x="83" y="223"/>
                </a:cubicBezTo>
                <a:cubicBezTo>
                  <a:pt x="30" y="223"/>
                  <a:pt x="0" y="249"/>
                  <a:pt x="0" y="306"/>
                </a:cubicBezTo>
                <a:cubicBezTo>
                  <a:pt x="0" y="646"/>
                  <a:pt x="0" y="646"/>
                  <a:pt x="0" y="646"/>
                </a:cubicBezTo>
                <a:cubicBezTo>
                  <a:pt x="0" y="666"/>
                  <a:pt x="16" y="682"/>
                  <a:pt x="35" y="682"/>
                </a:cubicBezTo>
                <a:cubicBezTo>
                  <a:pt x="54" y="682"/>
                  <a:pt x="70" y="666"/>
                  <a:pt x="70" y="646"/>
                </a:cubicBezTo>
                <a:cubicBezTo>
                  <a:pt x="70" y="319"/>
                  <a:pt x="70" y="319"/>
                  <a:pt x="70" y="319"/>
                </a:cubicBezTo>
                <a:cubicBezTo>
                  <a:pt x="90" y="319"/>
                  <a:pt x="90" y="319"/>
                  <a:pt x="90" y="319"/>
                </a:cubicBezTo>
                <a:cubicBezTo>
                  <a:pt x="90" y="897"/>
                  <a:pt x="90" y="897"/>
                  <a:pt x="90" y="897"/>
                </a:cubicBezTo>
                <a:cubicBezTo>
                  <a:pt x="90" y="922"/>
                  <a:pt x="110" y="943"/>
                  <a:pt x="136" y="943"/>
                </a:cubicBezTo>
                <a:cubicBezTo>
                  <a:pt x="161" y="943"/>
                  <a:pt x="182" y="922"/>
                  <a:pt x="182" y="897"/>
                </a:cubicBezTo>
                <a:cubicBezTo>
                  <a:pt x="182" y="602"/>
                  <a:pt x="182" y="602"/>
                  <a:pt x="182" y="602"/>
                </a:cubicBezTo>
                <a:cubicBezTo>
                  <a:pt x="212" y="602"/>
                  <a:pt x="212" y="602"/>
                  <a:pt x="212" y="602"/>
                </a:cubicBezTo>
                <a:cubicBezTo>
                  <a:pt x="212" y="897"/>
                  <a:pt x="212" y="897"/>
                  <a:pt x="212" y="897"/>
                </a:cubicBezTo>
                <a:cubicBezTo>
                  <a:pt x="212" y="922"/>
                  <a:pt x="232" y="943"/>
                  <a:pt x="257" y="943"/>
                </a:cubicBezTo>
                <a:cubicBezTo>
                  <a:pt x="283" y="943"/>
                  <a:pt x="303" y="922"/>
                  <a:pt x="303" y="897"/>
                </a:cubicBezTo>
                <a:cubicBezTo>
                  <a:pt x="303" y="319"/>
                  <a:pt x="303" y="319"/>
                  <a:pt x="303" y="319"/>
                </a:cubicBezTo>
                <a:cubicBezTo>
                  <a:pt x="325" y="319"/>
                  <a:pt x="325" y="319"/>
                  <a:pt x="325" y="319"/>
                </a:cubicBezTo>
                <a:cubicBezTo>
                  <a:pt x="325" y="646"/>
                  <a:pt x="325" y="646"/>
                  <a:pt x="325" y="646"/>
                </a:cubicBezTo>
                <a:cubicBezTo>
                  <a:pt x="325" y="666"/>
                  <a:pt x="340" y="682"/>
                  <a:pt x="360" y="682"/>
                </a:cubicBezTo>
                <a:cubicBezTo>
                  <a:pt x="379" y="682"/>
                  <a:pt x="395" y="666"/>
                  <a:pt x="395" y="646"/>
                </a:cubicBezTo>
                <a:cubicBezTo>
                  <a:pt x="395" y="306"/>
                  <a:pt x="395" y="306"/>
                  <a:pt x="395" y="306"/>
                </a:cubicBezTo>
                <a:cubicBezTo>
                  <a:pt x="395" y="257"/>
                  <a:pt x="377" y="223"/>
                  <a:pt x="312" y="2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Tree>
    <p:extLst>
      <p:ext uri="{BB962C8B-B14F-4D97-AF65-F5344CB8AC3E}">
        <p14:creationId xmlns:p14="http://schemas.microsoft.com/office/powerpoint/2010/main" val="26550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PRODUCT POSITIONING</a:t>
            </a:r>
          </a:p>
        </p:txBody>
      </p:sp>
      <p:grpSp>
        <p:nvGrpSpPr>
          <p:cNvPr id="26" name="Group 25">
            <a:extLst>
              <a:ext uri="{FF2B5EF4-FFF2-40B4-BE49-F238E27FC236}">
                <a16:creationId xmlns:a16="http://schemas.microsoft.com/office/drawing/2014/main" id="{1A1309A0-4BB3-4161-B634-33D664B7BEB4}"/>
              </a:ext>
            </a:extLst>
          </p:cNvPr>
          <p:cNvGrpSpPr/>
          <p:nvPr/>
        </p:nvGrpSpPr>
        <p:grpSpPr>
          <a:xfrm>
            <a:off x="5503780" y="1730683"/>
            <a:ext cx="1184437" cy="138599"/>
            <a:chOff x="5583442" y="1730683"/>
            <a:chExt cx="1184437" cy="138599"/>
          </a:xfrm>
        </p:grpSpPr>
        <p:cxnSp>
          <p:nvCxnSpPr>
            <p:cNvPr id="27" name="Straight Connector 26">
              <a:extLst>
                <a:ext uri="{FF2B5EF4-FFF2-40B4-BE49-F238E27FC236}">
                  <a16:creationId xmlns:a16="http://schemas.microsoft.com/office/drawing/2014/main" id="{032822EE-8401-4138-8E60-9D0BE35E81D7}"/>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A5E30-87C7-4471-88BC-9FD95ECA6792}"/>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3F650F-F1D5-479E-92AF-72BE0E26BA97}"/>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67BE98-E8FD-4BC7-AF59-4E69462E4E7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90ACFE-F0FC-48FB-AF16-0E60F835696E}"/>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03E6D5-60BC-4BBF-9301-DE948588EAF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B52D82-97D0-4E64-9084-28213B5CC3BA}"/>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64C2D23-8F56-454B-90D8-807C32807C39}"/>
              </a:ext>
            </a:extLst>
          </p:cNvPr>
          <p:cNvSpPr/>
          <p:nvPr/>
        </p:nvSpPr>
        <p:spPr>
          <a:xfrm>
            <a:off x="4165600" y="2917373"/>
            <a:ext cx="3860800" cy="2249714"/>
          </a:xfrm>
          <a:prstGeom prst="roundRect">
            <a:avLst>
              <a:gd name="adj" fmla="val 36835"/>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6B03A72-F99C-4A9B-BF16-7CC4B38073EF}"/>
              </a:ext>
            </a:extLst>
          </p:cNvPr>
          <p:cNvSpPr/>
          <p:nvPr/>
        </p:nvSpPr>
        <p:spPr>
          <a:xfrm>
            <a:off x="5755115" y="2575155"/>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A80CBDE-7118-4B98-9DD7-5A2076E5D671}"/>
              </a:ext>
            </a:extLst>
          </p:cNvPr>
          <p:cNvSpPr/>
          <p:nvPr/>
        </p:nvSpPr>
        <p:spPr>
          <a:xfrm>
            <a:off x="5755115" y="4822981"/>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804976-352D-4AC8-A70F-D40D2EEBAD24}"/>
              </a:ext>
            </a:extLst>
          </p:cNvPr>
          <p:cNvSpPr/>
          <p:nvPr/>
        </p:nvSpPr>
        <p:spPr>
          <a:xfrm>
            <a:off x="7683237" y="3699068"/>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34B4982-41CE-4293-B5DE-70FB84F7A6E8}"/>
              </a:ext>
            </a:extLst>
          </p:cNvPr>
          <p:cNvSpPr/>
          <p:nvPr/>
        </p:nvSpPr>
        <p:spPr>
          <a:xfrm>
            <a:off x="3822437" y="3699068"/>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FA501C2-5CA2-4606-A181-203BA5C37D2A}"/>
              </a:ext>
            </a:extLst>
          </p:cNvPr>
          <p:cNvSpPr txBox="1"/>
          <p:nvPr/>
        </p:nvSpPr>
        <p:spPr>
          <a:xfrm>
            <a:off x="5837285" y="2717318"/>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A</a:t>
            </a:r>
          </a:p>
        </p:txBody>
      </p:sp>
      <p:sp>
        <p:nvSpPr>
          <p:cNvPr id="44" name="TextBox 43">
            <a:extLst>
              <a:ext uri="{FF2B5EF4-FFF2-40B4-BE49-F238E27FC236}">
                <a16:creationId xmlns:a16="http://schemas.microsoft.com/office/drawing/2014/main" id="{4D4D8A9C-B250-4820-BA3A-880C632C4355}"/>
              </a:ext>
            </a:extLst>
          </p:cNvPr>
          <p:cNvSpPr txBox="1"/>
          <p:nvPr/>
        </p:nvSpPr>
        <p:spPr>
          <a:xfrm>
            <a:off x="7764805" y="3842175"/>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B</a:t>
            </a:r>
          </a:p>
        </p:txBody>
      </p:sp>
      <p:sp>
        <p:nvSpPr>
          <p:cNvPr id="50" name="TextBox 49">
            <a:extLst>
              <a:ext uri="{FF2B5EF4-FFF2-40B4-BE49-F238E27FC236}">
                <a16:creationId xmlns:a16="http://schemas.microsoft.com/office/drawing/2014/main" id="{A5FB6E59-06AE-4F18-B211-D98ECBCC088E}"/>
              </a:ext>
            </a:extLst>
          </p:cNvPr>
          <p:cNvSpPr txBox="1"/>
          <p:nvPr/>
        </p:nvSpPr>
        <p:spPr>
          <a:xfrm>
            <a:off x="5834405" y="4967032"/>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C</a:t>
            </a:r>
          </a:p>
        </p:txBody>
      </p:sp>
      <p:sp>
        <p:nvSpPr>
          <p:cNvPr id="51" name="TextBox 50">
            <a:extLst>
              <a:ext uri="{FF2B5EF4-FFF2-40B4-BE49-F238E27FC236}">
                <a16:creationId xmlns:a16="http://schemas.microsoft.com/office/drawing/2014/main" id="{0E59890D-CC22-4A84-B899-70B402EBDD91}"/>
              </a:ext>
            </a:extLst>
          </p:cNvPr>
          <p:cNvSpPr txBox="1"/>
          <p:nvPr/>
        </p:nvSpPr>
        <p:spPr>
          <a:xfrm>
            <a:off x="3904006" y="3842175"/>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D</a:t>
            </a:r>
          </a:p>
        </p:txBody>
      </p:sp>
      <p:sp>
        <p:nvSpPr>
          <p:cNvPr id="54" name="TextBox 53">
            <a:extLst>
              <a:ext uri="{FF2B5EF4-FFF2-40B4-BE49-F238E27FC236}">
                <a16:creationId xmlns:a16="http://schemas.microsoft.com/office/drawing/2014/main" id="{30602523-E46C-4583-8557-167D54078545}"/>
              </a:ext>
            </a:extLst>
          </p:cNvPr>
          <p:cNvSpPr txBox="1"/>
          <p:nvPr/>
        </p:nvSpPr>
        <p:spPr>
          <a:xfrm>
            <a:off x="2138050" y="3749842"/>
            <a:ext cx="1512805" cy="584775"/>
          </a:xfrm>
          <a:prstGeom prst="rect">
            <a:avLst/>
          </a:prstGeom>
          <a:noFill/>
        </p:spPr>
        <p:txBody>
          <a:bodyPr wrap="square" rtlCol="0">
            <a:spAutoFit/>
          </a:bodyPr>
          <a:lstStyle/>
          <a:p>
            <a:pPr algn="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1" name="TextBox 60">
            <a:extLst>
              <a:ext uri="{FF2B5EF4-FFF2-40B4-BE49-F238E27FC236}">
                <a16:creationId xmlns:a16="http://schemas.microsoft.com/office/drawing/2014/main" id="{01333D3A-7985-481F-8F4D-9A9E99CF0ABF}"/>
              </a:ext>
            </a:extLst>
          </p:cNvPr>
          <p:cNvSpPr txBox="1"/>
          <p:nvPr/>
        </p:nvSpPr>
        <p:spPr>
          <a:xfrm>
            <a:off x="8540261" y="3749842"/>
            <a:ext cx="1512805" cy="584775"/>
          </a:xfrm>
          <a:prstGeom prst="rect">
            <a:avLst/>
          </a:prstGeom>
          <a:noFill/>
        </p:spPr>
        <p:txBody>
          <a:bodyPr wrap="square" rtlCol="0">
            <a:spAutoFit/>
          </a:bodyPr>
          <a:lstStyle/>
          <a:p>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2" name="TextBox 61">
            <a:extLst>
              <a:ext uri="{FF2B5EF4-FFF2-40B4-BE49-F238E27FC236}">
                <a16:creationId xmlns:a16="http://schemas.microsoft.com/office/drawing/2014/main" id="{40445B97-03F8-41E1-9923-1A2C123357A7}"/>
              </a:ext>
            </a:extLst>
          </p:cNvPr>
          <p:cNvSpPr txBox="1"/>
          <p:nvPr/>
        </p:nvSpPr>
        <p:spPr>
          <a:xfrm>
            <a:off x="5339598" y="3750904"/>
            <a:ext cx="1512805" cy="584775"/>
          </a:xfrm>
          <a:prstGeom prst="rect">
            <a:avLst/>
          </a:prstGeom>
          <a:noFill/>
        </p:spPr>
        <p:txBody>
          <a:bodyPr wrap="square" rtlCol="0">
            <a:spAutoFit/>
          </a:bodyPr>
          <a:lstStyle/>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3" name="TextBox 62">
            <a:extLst>
              <a:ext uri="{FF2B5EF4-FFF2-40B4-BE49-F238E27FC236}">
                <a16:creationId xmlns:a16="http://schemas.microsoft.com/office/drawing/2014/main" id="{3B3E96E1-A43F-4E0A-B996-576554276518}"/>
              </a:ext>
            </a:extLst>
          </p:cNvPr>
          <p:cNvSpPr txBox="1"/>
          <p:nvPr/>
        </p:nvSpPr>
        <p:spPr>
          <a:xfrm>
            <a:off x="5339598" y="5692654"/>
            <a:ext cx="1512805" cy="584775"/>
          </a:xfrm>
          <a:prstGeom prst="rect">
            <a:avLst/>
          </a:prstGeom>
          <a:noFill/>
        </p:spPr>
        <p:txBody>
          <a:bodyPr wrap="square" rtlCol="0">
            <a:spAutoFit/>
          </a:bodyPr>
          <a:lstStyle/>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Tree>
    <p:extLst>
      <p:ext uri="{BB962C8B-B14F-4D97-AF65-F5344CB8AC3E}">
        <p14:creationId xmlns:p14="http://schemas.microsoft.com/office/powerpoint/2010/main" val="356387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9DFE02D-0A9F-4FD3-BDB6-EA14048CF290}"/>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1"/>
                </a:solidFill>
                <a:latin typeface="Oswald" panose="02000303000000000000" pitchFamily="2" charset="0"/>
              </a:rPr>
              <a:t>DISTRIBUTION CHANNELS</a:t>
            </a:r>
          </a:p>
        </p:txBody>
      </p:sp>
      <p:grpSp>
        <p:nvGrpSpPr>
          <p:cNvPr id="2" name="Group 1">
            <a:extLst>
              <a:ext uri="{FF2B5EF4-FFF2-40B4-BE49-F238E27FC236}">
                <a16:creationId xmlns:a16="http://schemas.microsoft.com/office/drawing/2014/main" id="{F21868B2-45B8-4678-8D7E-AE960AD57D6D}"/>
              </a:ext>
            </a:extLst>
          </p:cNvPr>
          <p:cNvGrpSpPr/>
          <p:nvPr/>
        </p:nvGrpSpPr>
        <p:grpSpPr>
          <a:xfrm>
            <a:off x="1881233" y="2590385"/>
            <a:ext cx="8429534" cy="3687044"/>
            <a:chOff x="1881233" y="2085106"/>
            <a:chExt cx="8429534" cy="3687044"/>
          </a:xfrm>
        </p:grpSpPr>
        <p:sp>
          <p:nvSpPr>
            <p:cNvPr id="30" name="Rectangle 29">
              <a:extLst>
                <a:ext uri="{FF2B5EF4-FFF2-40B4-BE49-F238E27FC236}">
                  <a16:creationId xmlns:a16="http://schemas.microsoft.com/office/drawing/2014/main" id="{D4E0F776-461F-4E52-AC27-DA32749CD330}"/>
                </a:ext>
              </a:extLst>
            </p:cNvPr>
            <p:cNvSpPr/>
            <p:nvPr/>
          </p:nvSpPr>
          <p:spPr>
            <a:xfrm>
              <a:off x="4470128" y="3561861"/>
              <a:ext cx="3257550" cy="733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0FC299B-D611-4C81-B86B-265BE82F7DEA}"/>
                </a:ext>
              </a:extLst>
            </p:cNvPr>
            <p:cNvSpPr txBox="1"/>
            <p:nvPr/>
          </p:nvSpPr>
          <p:spPr>
            <a:xfrm>
              <a:off x="5023031" y="3767045"/>
              <a:ext cx="21517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DISTRIBUTION</a:t>
              </a:r>
            </a:p>
          </p:txBody>
        </p:sp>
        <p:sp>
          <p:nvSpPr>
            <p:cNvPr id="32" name="Rectangle 31">
              <a:extLst>
                <a:ext uri="{FF2B5EF4-FFF2-40B4-BE49-F238E27FC236}">
                  <a16:creationId xmlns:a16="http://schemas.microsoft.com/office/drawing/2014/main" id="{2F143A27-A646-4F00-9797-EBECF05A96D8}"/>
                </a:ext>
              </a:extLst>
            </p:cNvPr>
            <p:cNvSpPr/>
            <p:nvPr/>
          </p:nvSpPr>
          <p:spPr>
            <a:xfrm>
              <a:off x="5270228" y="208510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D30F680-7F65-4C93-8DA7-19EE34AEFA88}"/>
                </a:ext>
              </a:extLst>
            </p:cNvPr>
            <p:cNvSpPr/>
            <p:nvPr/>
          </p:nvSpPr>
          <p:spPr>
            <a:xfrm>
              <a:off x="1881233" y="3561860"/>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2A346DD-5730-43C7-9F9B-37D67DB7AB29}"/>
                </a:ext>
              </a:extLst>
            </p:cNvPr>
            <p:cNvSpPr/>
            <p:nvPr/>
          </p:nvSpPr>
          <p:spPr>
            <a:xfrm>
              <a:off x="5270228"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5B91036-0086-4009-8A88-E51261489AA2}"/>
                </a:ext>
              </a:extLst>
            </p:cNvPr>
            <p:cNvSpPr/>
            <p:nvPr/>
          </p:nvSpPr>
          <p:spPr>
            <a:xfrm>
              <a:off x="7174775"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663F538-B147-43A2-BD6C-591E705D2C79}"/>
                </a:ext>
              </a:extLst>
            </p:cNvPr>
            <p:cNvSpPr/>
            <p:nvPr/>
          </p:nvSpPr>
          <p:spPr>
            <a:xfrm>
              <a:off x="3365681"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1DF02A7-9A4A-4375-8BBC-84118B568389}"/>
                </a:ext>
              </a:extLst>
            </p:cNvPr>
            <p:cNvSpPr txBox="1"/>
            <p:nvPr/>
          </p:nvSpPr>
          <p:spPr>
            <a:xfrm>
              <a:off x="5023031" y="2290290"/>
              <a:ext cx="21517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Direct</a:t>
              </a:r>
            </a:p>
          </p:txBody>
        </p:sp>
        <p:sp>
          <p:nvSpPr>
            <p:cNvPr id="42" name="TextBox 41">
              <a:extLst>
                <a:ext uri="{FF2B5EF4-FFF2-40B4-BE49-F238E27FC236}">
                  <a16:creationId xmlns:a16="http://schemas.microsoft.com/office/drawing/2014/main" id="{C6BDB083-CB5E-43F3-8086-BD36A4D34463}"/>
                </a:ext>
              </a:extLst>
            </p:cNvPr>
            <p:cNvSpPr txBox="1"/>
            <p:nvPr/>
          </p:nvSpPr>
          <p:spPr>
            <a:xfrm>
              <a:off x="1936002" y="3651628"/>
              <a:ext cx="1547812" cy="553998"/>
            </a:xfrm>
            <a:prstGeom prst="rect">
              <a:avLst/>
            </a:prstGeom>
            <a:noFill/>
          </p:spPr>
          <p:txBody>
            <a:bodyPr wrap="square" rtlCol="0" anchor="ctr">
              <a:spAutoFit/>
            </a:bodyPr>
            <a:lstStyle/>
            <a:p>
              <a:pPr algn="ctr">
                <a:lnSpc>
                  <a:spcPts val="1800"/>
                </a:lnSpc>
              </a:pPr>
              <a:r>
                <a:rPr lang="en-US" sz="1500" b="1" dirty="0">
                  <a:solidFill>
                    <a:schemeClr val="bg1"/>
                  </a:solidFill>
                  <a:latin typeface="PT Sans" panose="020B0503020203020204" pitchFamily="34" charset="0"/>
                  <a:ea typeface="PT Sans" panose="020B0503020203020204" pitchFamily="34" charset="0"/>
                  <a:cs typeface="Montserrat Black" charset="0"/>
                </a:rPr>
                <a:t>Independent Delegate</a:t>
              </a:r>
            </a:p>
          </p:txBody>
        </p:sp>
        <p:sp>
          <p:nvSpPr>
            <p:cNvPr id="43" name="TextBox 42">
              <a:extLst>
                <a:ext uri="{FF2B5EF4-FFF2-40B4-BE49-F238E27FC236}">
                  <a16:creationId xmlns:a16="http://schemas.microsoft.com/office/drawing/2014/main" id="{D42DD9BC-5364-410F-9652-3B649433AF7F}"/>
                </a:ext>
              </a:extLst>
            </p:cNvPr>
            <p:cNvSpPr txBox="1"/>
            <p:nvPr/>
          </p:nvSpPr>
          <p:spPr>
            <a:xfrm>
              <a:off x="8713992" y="3767044"/>
              <a:ext cx="1547812" cy="323165"/>
            </a:xfrm>
            <a:prstGeom prst="rect">
              <a:avLst/>
            </a:prstGeom>
            <a:noFill/>
          </p:spPr>
          <p:txBody>
            <a:bodyPr wrap="square" rtlCol="0" anchor="ctr">
              <a:spAutoFit/>
            </a:bodyPr>
            <a:lstStyle/>
            <a:p>
              <a:pPr algn="ctr">
                <a:lnSpc>
                  <a:spcPts val="1800"/>
                </a:lnSpc>
              </a:pPr>
              <a:r>
                <a:rPr lang="en-US" sz="1500" b="1" dirty="0">
                  <a:solidFill>
                    <a:schemeClr val="bg1"/>
                  </a:solidFill>
                  <a:latin typeface="PT Sans" panose="020B0503020203020204" pitchFamily="34" charset="0"/>
                  <a:ea typeface="PT Sans" panose="020B0503020203020204" pitchFamily="34" charset="0"/>
                  <a:cs typeface="Montserrat Black" charset="0"/>
                </a:rPr>
                <a:t>Agents</a:t>
              </a:r>
            </a:p>
          </p:txBody>
        </p:sp>
        <p:sp>
          <p:nvSpPr>
            <p:cNvPr id="44" name="Rectangle 43">
              <a:extLst>
                <a:ext uri="{FF2B5EF4-FFF2-40B4-BE49-F238E27FC236}">
                  <a16:creationId xmlns:a16="http://schemas.microsoft.com/office/drawing/2014/main" id="{916C1D2B-069E-44F5-A545-54AB3CFE4FF7}"/>
                </a:ext>
              </a:extLst>
            </p:cNvPr>
            <p:cNvSpPr/>
            <p:nvPr/>
          </p:nvSpPr>
          <p:spPr>
            <a:xfrm>
              <a:off x="8653417" y="3561860"/>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A99801E-4968-4E8E-95BC-78773220E59F}"/>
                </a:ext>
              </a:extLst>
            </p:cNvPr>
            <p:cNvSpPr txBox="1"/>
            <p:nvPr/>
          </p:nvSpPr>
          <p:spPr>
            <a:xfrm>
              <a:off x="3442334" y="5243801"/>
              <a:ext cx="15040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Retail</a:t>
              </a:r>
            </a:p>
          </p:txBody>
        </p:sp>
        <p:sp>
          <p:nvSpPr>
            <p:cNvPr id="51" name="TextBox 50">
              <a:extLst>
                <a:ext uri="{FF2B5EF4-FFF2-40B4-BE49-F238E27FC236}">
                  <a16:creationId xmlns:a16="http://schemas.microsoft.com/office/drawing/2014/main" id="{D264CE79-F77B-4FA2-AEDD-74925348F6EF}"/>
                </a:ext>
              </a:extLst>
            </p:cNvPr>
            <p:cNvSpPr txBox="1"/>
            <p:nvPr/>
          </p:nvSpPr>
          <p:spPr>
            <a:xfrm>
              <a:off x="5346880" y="5243801"/>
              <a:ext cx="15040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Wholesale</a:t>
              </a:r>
            </a:p>
          </p:txBody>
        </p:sp>
        <p:sp>
          <p:nvSpPr>
            <p:cNvPr id="54" name="TextBox 53">
              <a:extLst>
                <a:ext uri="{FF2B5EF4-FFF2-40B4-BE49-F238E27FC236}">
                  <a16:creationId xmlns:a16="http://schemas.microsoft.com/office/drawing/2014/main" id="{5C102A48-5ED0-413E-A59E-9E904C8E919D}"/>
                </a:ext>
              </a:extLst>
            </p:cNvPr>
            <p:cNvSpPr txBox="1"/>
            <p:nvPr/>
          </p:nvSpPr>
          <p:spPr>
            <a:xfrm>
              <a:off x="7292908" y="5128385"/>
              <a:ext cx="1421084" cy="553998"/>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Own Sales Force</a:t>
              </a:r>
            </a:p>
          </p:txBody>
        </p:sp>
        <p:cxnSp>
          <p:nvCxnSpPr>
            <p:cNvPr id="61" name="Straight Connector 60">
              <a:extLst>
                <a:ext uri="{FF2B5EF4-FFF2-40B4-BE49-F238E27FC236}">
                  <a16:creationId xmlns:a16="http://schemas.microsoft.com/office/drawing/2014/main" id="{42A5D98A-EAD1-43F3-A82E-9A123E292A0A}"/>
                </a:ext>
              </a:extLst>
            </p:cNvPr>
            <p:cNvCxnSpPr>
              <a:cxnSpLocks/>
              <a:stCxn id="30" idx="0"/>
            </p:cNvCxnSpPr>
            <p:nvPr/>
          </p:nvCxnSpPr>
          <p:spPr>
            <a:xfrm flipV="1">
              <a:off x="6098903" y="3009901"/>
              <a:ext cx="0" cy="551960"/>
            </a:xfrm>
            <a:prstGeom prst="line">
              <a:avLst/>
            </a:prstGeom>
            <a:ln w="127000">
              <a:solidFill>
                <a:schemeClr val="accent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855754-0245-441E-A08A-BBB9C189611A}"/>
                </a:ext>
              </a:extLst>
            </p:cNvPr>
            <p:cNvCxnSpPr>
              <a:cxnSpLocks/>
            </p:cNvCxnSpPr>
            <p:nvPr/>
          </p:nvCxnSpPr>
          <p:spPr>
            <a:xfrm flipV="1">
              <a:off x="6098903"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2E4316-6185-4D15-B9F4-2EFD6D7E76D0}"/>
                </a:ext>
              </a:extLst>
            </p:cNvPr>
            <p:cNvCxnSpPr>
              <a:cxnSpLocks/>
            </p:cNvCxnSpPr>
            <p:nvPr/>
          </p:nvCxnSpPr>
          <p:spPr>
            <a:xfrm flipV="1">
              <a:off x="7378428"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3AE52E5-CD67-4BEB-AE8E-2B2FCBE6CBDB}"/>
                </a:ext>
              </a:extLst>
            </p:cNvPr>
            <p:cNvCxnSpPr>
              <a:cxnSpLocks/>
            </p:cNvCxnSpPr>
            <p:nvPr/>
          </p:nvCxnSpPr>
          <p:spPr>
            <a:xfrm flipV="1">
              <a:off x="4819378"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27DE535-590E-4707-AE4C-7BCA11612231}"/>
                </a:ext>
              </a:extLst>
            </p:cNvPr>
            <p:cNvCxnSpPr>
              <a:cxnSpLocks/>
            </p:cNvCxnSpPr>
            <p:nvPr/>
          </p:nvCxnSpPr>
          <p:spPr>
            <a:xfrm flipH="1">
              <a:off x="7727678" y="3928628"/>
              <a:ext cx="528348" cy="0"/>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091E0E-EB54-4BFC-B3C6-2B62A119B97B}"/>
                </a:ext>
              </a:extLst>
            </p:cNvPr>
            <p:cNvCxnSpPr>
              <a:cxnSpLocks/>
            </p:cNvCxnSpPr>
            <p:nvPr/>
          </p:nvCxnSpPr>
          <p:spPr>
            <a:xfrm flipH="1">
              <a:off x="3941780" y="3928628"/>
              <a:ext cx="528348" cy="0"/>
            </a:xfrm>
            <a:prstGeom prst="line">
              <a:avLst/>
            </a:prstGeom>
            <a:ln w="127000">
              <a:solidFill>
                <a:schemeClr val="accent2"/>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42B9262-24CA-413C-A77A-9528C9700CC0}"/>
              </a:ext>
            </a:extLst>
          </p:cNvPr>
          <p:cNvGrpSpPr/>
          <p:nvPr/>
        </p:nvGrpSpPr>
        <p:grpSpPr>
          <a:xfrm>
            <a:off x="5503780" y="1730683"/>
            <a:ext cx="1184437" cy="138599"/>
            <a:chOff x="5583442" y="1730683"/>
            <a:chExt cx="1184437" cy="138599"/>
          </a:xfrm>
        </p:grpSpPr>
        <p:cxnSp>
          <p:nvCxnSpPr>
            <p:cNvPr id="25" name="Straight Connector 24">
              <a:extLst>
                <a:ext uri="{FF2B5EF4-FFF2-40B4-BE49-F238E27FC236}">
                  <a16:creationId xmlns:a16="http://schemas.microsoft.com/office/drawing/2014/main" id="{B3763FDD-B46A-48D8-A56B-0EC819B99803}"/>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3FB736-B9C1-478B-82E0-4BFD2A58CC0A}"/>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207FFE-8D8C-4D6B-8A36-1157079676B3}"/>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0F5DEF-EF14-452A-A15C-C6D3E4630A76}"/>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E713E2-6B8A-48C9-89D4-6368C45754BF}"/>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F1AF3A-7EE2-4933-A8FA-4F291EB536A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7368C5-2ACC-4BE5-A640-F7396815A624}"/>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0792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820F63E1-8E49-4C44-A7BB-4A50C9B75481}"/>
              </a:ext>
            </a:extLst>
          </p:cNvPr>
          <p:cNvGrpSpPr/>
          <p:nvPr/>
        </p:nvGrpSpPr>
        <p:grpSpPr>
          <a:xfrm>
            <a:off x="575013" y="724951"/>
            <a:ext cx="5953767" cy="5408098"/>
            <a:chOff x="5209307" y="723899"/>
            <a:chExt cx="5953767" cy="5408098"/>
          </a:xfrm>
        </p:grpSpPr>
        <p:grpSp>
          <p:nvGrpSpPr>
            <p:cNvPr id="52" name="Group 51">
              <a:extLst>
                <a:ext uri="{FF2B5EF4-FFF2-40B4-BE49-F238E27FC236}">
                  <a16:creationId xmlns:a16="http://schemas.microsoft.com/office/drawing/2014/main" id="{6F96B56A-CB3F-4EF2-ACB5-D1C8A7FB4921}"/>
                </a:ext>
              </a:extLst>
            </p:cNvPr>
            <p:cNvGrpSpPr/>
            <p:nvPr/>
          </p:nvGrpSpPr>
          <p:grpSpPr>
            <a:xfrm>
              <a:off x="6096000" y="1328063"/>
              <a:ext cx="4180382" cy="4201874"/>
              <a:chOff x="7845719" y="1942558"/>
              <a:chExt cx="2457993" cy="2457992"/>
            </a:xfrm>
          </p:grpSpPr>
          <p:cxnSp>
            <p:nvCxnSpPr>
              <p:cNvPr id="68" name="Straight Connector 67">
                <a:extLst>
                  <a:ext uri="{FF2B5EF4-FFF2-40B4-BE49-F238E27FC236}">
                    <a16:creationId xmlns:a16="http://schemas.microsoft.com/office/drawing/2014/main" id="{E14E30D4-7F48-4F4E-80FA-6A7F9D20E307}"/>
                  </a:ext>
                </a:extLst>
              </p:cNvPr>
              <p:cNvCxnSpPr/>
              <p:nvPr/>
            </p:nvCxnSpPr>
            <p:spPr>
              <a:xfrm>
                <a:off x="9074715" y="1942558"/>
                <a:ext cx="0" cy="2457992"/>
              </a:xfrm>
              <a:prstGeom prst="line">
                <a:avLst/>
              </a:prstGeom>
              <a:ln w="127000">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8DBF9E-6EDD-4270-B518-A6F323598FAE}"/>
                  </a:ext>
                </a:extLst>
              </p:cNvPr>
              <p:cNvCxnSpPr>
                <a:cxnSpLocks/>
              </p:cNvCxnSpPr>
              <p:nvPr/>
            </p:nvCxnSpPr>
            <p:spPr>
              <a:xfrm flipH="1">
                <a:off x="7845719" y="3171554"/>
                <a:ext cx="2457993" cy="0"/>
              </a:xfrm>
              <a:prstGeom prst="line">
                <a:avLst/>
              </a:prstGeom>
              <a:ln w="127000">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4277912-6CAF-4EDE-BAC5-1B14711092D3}"/>
                </a:ext>
              </a:extLst>
            </p:cNvPr>
            <p:cNvSpPr txBox="1"/>
            <p:nvPr/>
          </p:nvSpPr>
          <p:spPr>
            <a:xfrm>
              <a:off x="7488961" y="723899"/>
              <a:ext cx="1394460" cy="323165"/>
            </a:xfrm>
            <a:prstGeom prst="rect">
              <a:avLst/>
            </a:prstGeom>
            <a:noFill/>
          </p:spPr>
          <p:txBody>
            <a:bodyPr wrap="square" rtlCol="0" anchor="ctr">
              <a:spAutoFit/>
            </a:bodyPr>
            <a:lstStyle/>
            <a:p>
              <a:pPr algn="ctr"/>
              <a:r>
                <a:rPr lang="en-US" sz="1500" b="1" dirty="0">
                  <a:solidFill>
                    <a:schemeClr val="bg2"/>
                  </a:solidFill>
                  <a:latin typeface="PT Sans" panose="020B0503020203020204" pitchFamily="34" charset="0"/>
                  <a:ea typeface="PT Sans" panose="020B0503020203020204" pitchFamily="34" charset="0"/>
                  <a:cs typeface="Montserrat Black" charset="0"/>
                </a:rPr>
                <a:t>High Quality</a:t>
              </a:r>
            </a:p>
          </p:txBody>
        </p:sp>
        <p:sp>
          <p:nvSpPr>
            <p:cNvPr id="54" name="TextBox 53">
              <a:extLst>
                <a:ext uri="{FF2B5EF4-FFF2-40B4-BE49-F238E27FC236}">
                  <a16:creationId xmlns:a16="http://schemas.microsoft.com/office/drawing/2014/main" id="{5BED189A-C793-4EBD-A977-FBE0B8D227C5}"/>
                </a:ext>
              </a:extLst>
            </p:cNvPr>
            <p:cNvSpPr txBox="1"/>
            <p:nvPr/>
          </p:nvSpPr>
          <p:spPr>
            <a:xfrm>
              <a:off x="7488961" y="5808832"/>
              <a:ext cx="1394460" cy="323165"/>
            </a:xfrm>
            <a:prstGeom prst="rect">
              <a:avLst/>
            </a:prstGeom>
            <a:noFill/>
          </p:spPr>
          <p:txBody>
            <a:bodyPr wrap="square" rtlCol="0" anchor="ctr">
              <a:spAutoFit/>
            </a:bodyPr>
            <a:lstStyle/>
            <a:p>
              <a:pPr algn="ctr"/>
              <a:r>
                <a:rPr lang="en-US" sz="1500" b="1" dirty="0">
                  <a:solidFill>
                    <a:schemeClr val="bg2"/>
                  </a:solidFill>
                  <a:latin typeface="PT Sans" panose="020B0503020203020204" pitchFamily="34" charset="0"/>
                  <a:ea typeface="PT Sans" panose="020B0503020203020204" pitchFamily="34" charset="0"/>
                  <a:cs typeface="Montserrat Black" charset="0"/>
                </a:rPr>
                <a:t>Low Quality</a:t>
              </a:r>
            </a:p>
          </p:txBody>
        </p:sp>
        <p:sp>
          <p:nvSpPr>
            <p:cNvPr id="55" name="TextBox 54">
              <a:extLst>
                <a:ext uri="{FF2B5EF4-FFF2-40B4-BE49-F238E27FC236}">
                  <a16:creationId xmlns:a16="http://schemas.microsoft.com/office/drawing/2014/main" id="{39546F51-EF86-44BE-8DBC-CAF72E30CB07}"/>
                </a:ext>
              </a:extLst>
            </p:cNvPr>
            <p:cNvSpPr txBox="1"/>
            <p:nvPr/>
          </p:nvSpPr>
          <p:spPr>
            <a:xfrm>
              <a:off x="10462076" y="3152001"/>
              <a:ext cx="700998" cy="553998"/>
            </a:xfrm>
            <a:prstGeom prst="rect">
              <a:avLst/>
            </a:prstGeom>
            <a:noFill/>
          </p:spPr>
          <p:txBody>
            <a:bodyPr wrap="square" rtlCol="0" anchor="ctr">
              <a:spAutoFit/>
            </a:bodyPr>
            <a:lstStyle/>
            <a:p>
              <a:pP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High</a:t>
              </a:r>
            </a:p>
            <a:p>
              <a:pP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Price</a:t>
              </a:r>
            </a:p>
          </p:txBody>
        </p:sp>
        <p:sp>
          <p:nvSpPr>
            <p:cNvPr id="56" name="TextBox 55">
              <a:extLst>
                <a:ext uri="{FF2B5EF4-FFF2-40B4-BE49-F238E27FC236}">
                  <a16:creationId xmlns:a16="http://schemas.microsoft.com/office/drawing/2014/main" id="{77B6D87A-B58D-4F20-87AF-F1CF05807177}"/>
                </a:ext>
              </a:extLst>
            </p:cNvPr>
            <p:cNvSpPr txBox="1"/>
            <p:nvPr/>
          </p:nvSpPr>
          <p:spPr>
            <a:xfrm>
              <a:off x="5209307" y="3152001"/>
              <a:ext cx="700998" cy="553998"/>
            </a:xfrm>
            <a:prstGeom prst="rect">
              <a:avLst/>
            </a:prstGeom>
            <a:noFill/>
          </p:spPr>
          <p:txBody>
            <a:bodyPr wrap="square" rtlCol="0" anchor="ctr">
              <a:spAutoFit/>
            </a:bodyPr>
            <a:lstStyle/>
            <a:p>
              <a:pPr algn="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Low</a:t>
              </a:r>
            </a:p>
            <a:p>
              <a:pPr algn="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Price</a:t>
              </a:r>
            </a:p>
          </p:txBody>
        </p:sp>
        <p:sp>
          <p:nvSpPr>
            <p:cNvPr id="57" name="Oval 56">
              <a:extLst>
                <a:ext uri="{FF2B5EF4-FFF2-40B4-BE49-F238E27FC236}">
                  <a16:creationId xmlns:a16="http://schemas.microsoft.com/office/drawing/2014/main" id="{B370F69F-4582-4AB2-A499-D60224AEB749}"/>
                </a:ext>
              </a:extLst>
            </p:cNvPr>
            <p:cNvSpPr/>
            <p:nvPr/>
          </p:nvSpPr>
          <p:spPr>
            <a:xfrm>
              <a:off x="6775067" y="1578672"/>
              <a:ext cx="765615" cy="7656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7">
              <a:extLst>
                <a:ext uri="{FF2B5EF4-FFF2-40B4-BE49-F238E27FC236}">
                  <a16:creationId xmlns:a16="http://schemas.microsoft.com/office/drawing/2014/main" id="{FA3A2478-36C2-43D7-8643-C32ED89397C3}"/>
                </a:ext>
              </a:extLst>
            </p:cNvPr>
            <p:cNvSpPr>
              <a:spLocks noEditPoints="1"/>
            </p:cNvSpPr>
            <p:nvPr/>
          </p:nvSpPr>
          <p:spPr bwMode="auto">
            <a:xfrm>
              <a:off x="6931485" y="1793740"/>
              <a:ext cx="452777" cy="335477"/>
            </a:xfrm>
            <a:custGeom>
              <a:avLst/>
              <a:gdLst>
                <a:gd name="T0" fmla="*/ 77 w 85"/>
                <a:gd name="T1" fmla="*/ 0 h 63"/>
                <a:gd name="T2" fmla="*/ 8 w 85"/>
                <a:gd name="T3" fmla="*/ 0 h 63"/>
                <a:gd name="T4" fmla="*/ 0 w 85"/>
                <a:gd name="T5" fmla="*/ 7 h 63"/>
                <a:gd name="T6" fmla="*/ 0 w 85"/>
                <a:gd name="T7" fmla="*/ 42 h 63"/>
                <a:gd name="T8" fmla="*/ 8 w 85"/>
                <a:gd name="T9" fmla="*/ 50 h 63"/>
                <a:gd name="T10" fmla="*/ 77 w 85"/>
                <a:gd name="T11" fmla="*/ 50 h 63"/>
                <a:gd name="T12" fmla="*/ 85 w 85"/>
                <a:gd name="T13" fmla="*/ 42 h 63"/>
                <a:gd name="T14" fmla="*/ 85 w 85"/>
                <a:gd name="T15" fmla="*/ 7 h 63"/>
                <a:gd name="T16" fmla="*/ 77 w 85"/>
                <a:gd name="T17" fmla="*/ 0 h 63"/>
                <a:gd name="T18" fmla="*/ 80 w 85"/>
                <a:gd name="T19" fmla="*/ 42 h 63"/>
                <a:gd name="T20" fmla="*/ 77 w 85"/>
                <a:gd name="T21" fmla="*/ 45 h 63"/>
                <a:gd name="T22" fmla="*/ 8 w 85"/>
                <a:gd name="T23" fmla="*/ 45 h 63"/>
                <a:gd name="T24" fmla="*/ 5 w 85"/>
                <a:gd name="T25" fmla="*/ 42 h 63"/>
                <a:gd name="T26" fmla="*/ 5 w 85"/>
                <a:gd name="T27" fmla="*/ 7 h 63"/>
                <a:gd name="T28" fmla="*/ 8 w 85"/>
                <a:gd name="T29" fmla="*/ 5 h 63"/>
                <a:gd name="T30" fmla="*/ 77 w 85"/>
                <a:gd name="T31" fmla="*/ 5 h 63"/>
                <a:gd name="T32" fmla="*/ 80 w 85"/>
                <a:gd name="T33" fmla="*/ 7 h 63"/>
                <a:gd name="T34" fmla="*/ 80 w 85"/>
                <a:gd name="T35" fmla="*/ 42 h 63"/>
                <a:gd name="T36" fmla="*/ 81 w 85"/>
                <a:gd name="T37" fmla="*/ 55 h 63"/>
                <a:gd name="T38" fmla="*/ 53 w 85"/>
                <a:gd name="T39" fmla="*/ 55 h 63"/>
                <a:gd name="T40" fmla="*/ 51 w 85"/>
                <a:gd name="T41" fmla="*/ 58 h 63"/>
                <a:gd name="T42" fmla="*/ 35 w 85"/>
                <a:gd name="T43" fmla="*/ 58 h 63"/>
                <a:gd name="T44" fmla="*/ 32 w 85"/>
                <a:gd name="T45" fmla="*/ 55 h 63"/>
                <a:gd name="T46" fmla="*/ 4 w 85"/>
                <a:gd name="T47" fmla="*/ 55 h 63"/>
                <a:gd name="T48" fmla="*/ 0 w 85"/>
                <a:gd name="T49" fmla="*/ 59 h 63"/>
                <a:gd name="T50" fmla="*/ 4 w 85"/>
                <a:gd name="T51" fmla="*/ 63 h 63"/>
                <a:gd name="T52" fmla="*/ 81 w 85"/>
                <a:gd name="T53" fmla="*/ 63 h 63"/>
                <a:gd name="T54" fmla="*/ 85 w 85"/>
                <a:gd name="T55" fmla="*/ 59 h 63"/>
                <a:gd name="T56" fmla="*/ 81 w 85"/>
                <a:gd name="T57" fmla="*/ 55 h 63"/>
                <a:gd name="T58" fmla="*/ 81 w 85"/>
                <a:gd name="T59" fmla="*/ 55 h 63"/>
                <a:gd name="T60" fmla="*/ 81 w 85"/>
                <a:gd name="T61"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63">
                  <a:moveTo>
                    <a:pt x="77" y="0"/>
                  </a:moveTo>
                  <a:cubicBezTo>
                    <a:pt x="8" y="0"/>
                    <a:pt x="8" y="0"/>
                    <a:pt x="8" y="0"/>
                  </a:cubicBezTo>
                  <a:cubicBezTo>
                    <a:pt x="4" y="0"/>
                    <a:pt x="0" y="3"/>
                    <a:pt x="0" y="7"/>
                  </a:cubicBezTo>
                  <a:cubicBezTo>
                    <a:pt x="0" y="42"/>
                    <a:pt x="0" y="42"/>
                    <a:pt x="0" y="42"/>
                  </a:cubicBezTo>
                  <a:cubicBezTo>
                    <a:pt x="0" y="47"/>
                    <a:pt x="4" y="50"/>
                    <a:pt x="8" y="50"/>
                  </a:cubicBezTo>
                  <a:cubicBezTo>
                    <a:pt x="77" y="50"/>
                    <a:pt x="77" y="50"/>
                    <a:pt x="77" y="50"/>
                  </a:cubicBezTo>
                  <a:cubicBezTo>
                    <a:pt x="82" y="50"/>
                    <a:pt x="85" y="47"/>
                    <a:pt x="85" y="42"/>
                  </a:cubicBezTo>
                  <a:cubicBezTo>
                    <a:pt x="85" y="7"/>
                    <a:pt x="85" y="7"/>
                    <a:pt x="85" y="7"/>
                  </a:cubicBezTo>
                  <a:cubicBezTo>
                    <a:pt x="85" y="3"/>
                    <a:pt x="82" y="0"/>
                    <a:pt x="77" y="0"/>
                  </a:cubicBezTo>
                  <a:close/>
                  <a:moveTo>
                    <a:pt x="80" y="42"/>
                  </a:moveTo>
                  <a:cubicBezTo>
                    <a:pt x="80" y="44"/>
                    <a:pt x="79" y="45"/>
                    <a:pt x="77" y="45"/>
                  </a:cubicBezTo>
                  <a:cubicBezTo>
                    <a:pt x="8" y="45"/>
                    <a:pt x="8" y="45"/>
                    <a:pt x="8" y="45"/>
                  </a:cubicBezTo>
                  <a:cubicBezTo>
                    <a:pt x="7" y="45"/>
                    <a:pt x="5" y="44"/>
                    <a:pt x="5" y="42"/>
                  </a:cubicBezTo>
                  <a:cubicBezTo>
                    <a:pt x="5" y="7"/>
                    <a:pt x="5" y="7"/>
                    <a:pt x="5" y="7"/>
                  </a:cubicBezTo>
                  <a:cubicBezTo>
                    <a:pt x="5" y="6"/>
                    <a:pt x="7" y="5"/>
                    <a:pt x="8" y="5"/>
                  </a:cubicBezTo>
                  <a:cubicBezTo>
                    <a:pt x="77" y="5"/>
                    <a:pt x="77" y="5"/>
                    <a:pt x="77" y="5"/>
                  </a:cubicBezTo>
                  <a:cubicBezTo>
                    <a:pt x="79" y="5"/>
                    <a:pt x="80" y="6"/>
                    <a:pt x="80" y="7"/>
                  </a:cubicBezTo>
                  <a:lnTo>
                    <a:pt x="80" y="42"/>
                  </a:lnTo>
                  <a:close/>
                  <a:moveTo>
                    <a:pt x="81" y="55"/>
                  </a:moveTo>
                  <a:cubicBezTo>
                    <a:pt x="53" y="55"/>
                    <a:pt x="53" y="55"/>
                    <a:pt x="53" y="55"/>
                  </a:cubicBezTo>
                  <a:cubicBezTo>
                    <a:pt x="53" y="57"/>
                    <a:pt x="52" y="58"/>
                    <a:pt x="51" y="58"/>
                  </a:cubicBezTo>
                  <a:cubicBezTo>
                    <a:pt x="35" y="58"/>
                    <a:pt x="35" y="58"/>
                    <a:pt x="35" y="58"/>
                  </a:cubicBezTo>
                  <a:cubicBezTo>
                    <a:pt x="33" y="58"/>
                    <a:pt x="32" y="57"/>
                    <a:pt x="32" y="55"/>
                  </a:cubicBezTo>
                  <a:cubicBezTo>
                    <a:pt x="4" y="55"/>
                    <a:pt x="4" y="55"/>
                    <a:pt x="4" y="55"/>
                  </a:cubicBezTo>
                  <a:cubicBezTo>
                    <a:pt x="2" y="55"/>
                    <a:pt x="0" y="57"/>
                    <a:pt x="0" y="59"/>
                  </a:cubicBezTo>
                  <a:cubicBezTo>
                    <a:pt x="0" y="62"/>
                    <a:pt x="2" y="63"/>
                    <a:pt x="4" y="63"/>
                  </a:cubicBezTo>
                  <a:cubicBezTo>
                    <a:pt x="81" y="63"/>
                    <a:pt x="81" y="63"/>
                    <a:pt x="81" y="63"/>
                  </a:cubicBezTo>
                  <a:cubicBezTo>
                    <a:pt x="83" y="63"/>
                    <a:pt x="85" y="62"/>
                    <a:pt x="85" y="59"/>
                  </a:cubicBezTo>
                  <a:cubicBezTo>
                    <a:pt x="85" y="57"/>
                    <a:pt x="83" y="55"/>
                    <a:pt x="81" y="55"/>
                  </a:cubicBezTo>
                  <a:close/>
                  <a:moveTo>
                    <a:pt x="81" y="55"/>
                  </a:moveTo>
                  <a:cubicBezTo>
                    <a:pt x="81" y="55"/>
                    <a:pt x="81" y="55"/>
                    <a:pt x="81"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B0B74585-0B98-4DD9-A761-CFBD924F552B}"/>
                </a:ext>
              </a:extLst>
            </p:cNvPr>
            <p:cNvSpPr txBox="1"/>
            <p:nvPr/>
          </p:nvSpPr>
          <p:spPr>
            <a:xfrm>
              <a:off x="6618649" y="2412844"/>
              <a:ext cx="107845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Your Product</a:t>
              </a:r>
            </a:p>
          </p:txBody>
        </p:sp>
        <p:sp>
          <p:nvSpPr>
            <p:cNvPr id="60" name="Oval 59">
              <a:extLst>
                <a:ext uri="{FF2B5EF4-FFF2-40B4-BE49-F238E27FC236}">
                  <a16:creationId xmlns:a16="http://schemas.microsoft.com/office/drawing/2014/main" id="{0CC8B3A8-0F29-4F5E-8ECC-67A85304DDED}"/>
                </a:ext>
              </a:extLst>
            </p:cNvPr>
            <p:cNvSpPr/>
            <p:nvPr/>
          </p:nvSpPr>
          <p:spPr>
            <a:xfrm rot="10800000" flipV="1">
              <a:off x="9376318" y="2041812"/>
              <a:ext cx="362256" cy="3622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61" name="TextBox 60">
              <a:extLst>
                <a:ext uri="{FF2B5EF4-FFF2-40B4-BE49-F238E27FC236}">
                  <a16:creationId xmlns:a16="http://schemas.microsoft.com/office/drawing/2014/main" id="{B03BD693-A9ED-4EF5-BF33-CC76BAB4EAA9}"/>
                </a:ext>
              </a:extLst>
            </p:cNvPr>
            <p:cNvSpPr txBox="1"/>
            <p:nvPr/>
          </p:nvSpPr>
          <p:spPr>
            <a:xfrm>
              <a:off x="8675280" y="2443619"/>
              <a:ext cx="176433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Competitors Product</a:t>
              </a:r>
            </a:p>
          </p:txBody>
        </p:sp>
        <p:sp>
          <p:nvSpPr>
            <p:cNvPr id="62" name="Oval 61">
              <a:extLst>
                <a:ext uri="{FF2B5EF4-FFF2-40B4-BE49-F238E27FC236}">
                  <a16:creationId xmlns:a16="http://schemas.microsoft.com/office/drawing/2014/main" id="{85014FC2-DE73-4462-9F9F-E718638B0BBD}"/>
                </a:ext>
              </a:extLst>
            </p:cNvPr>
            <p:cNvSpPr/>
            <p:nvPr/>
          </p:nvSpPr>
          <p:spPr>
            <a:xfrm rot="10800000" flipV="1">
              <a:off x="6485276" y="4373694"/>
              <a:ext cx="362256" cy="362254"/>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C6209AB-4B54-4EE9-A5CA-411D64C67F16}"/>
                </a:ext>
              </a:extLst>
            </p:cNvPr>
            <p:cNvSpPr txBox="1"/>
            <p:nvPr/>
          </p:nvSpPr>
          <p:spPr>
            <a:xfrm>
              <a:off x="5784238" y="4775501"/>
              <a:ext cx="176433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Competitors Product</a:t>
              </a:r>
            </a:p>
          </p:txBody>
        </p:sp>
        <p:sp>
          <p:nvSpPr>
            <p:cNvPr id="64" name="Oval 63">
              <a:extLst>
                <a:ext uri="{FF2B5EF4-FFF2-40B4-BE49-F238E27FC236}">
                  <a16:creationId xmlns:a16="http://schemas.microsoft.com/office/drawing/2014/main" id="{501D92F3-B546-4DC0-A4AC-5EAF3A5E0664}"/>
                </a:ext>
              </a:extLst>
            </p:cNvPr>
            <p:cNvSpPr/>
            <p:nvPr/>
          </p:nvSpPr>
          <p:spPr>
            <a:xfrm rot="10800000" flipV="1">
              <a:off x="8977829" y="3705999"/>
              <a:ext cx="362256" cy="3622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62CD6A36-F0C3-4865-8863-E3F77450B0EA}"/>
                </a:ext>
              </a:extLst>
            </p:cNvPr>
            <p:cNvSpPr txBox="1"/>
            <p:nvPr/>
          </p:nvSpPr>
          <p:spPr>
            <a:xfrm>
              <a:off x="8276791" y="4107806"/>
              <a:ext cx="1764332" cy="553998"/>
            </a:xfrm>
            <a:prstGeom prst="rect">
              <a:avLst/>
            </a:prstGeom>
            <a:noFill/>
          </p:spPr>
          <p:txBody>
            <a:bodyPr wrap="square" rtlCol="0" anchor="ctr">
              <a:spAutoFit/>
            </a:bodyPr>
            <a:lstStyle/>
            <a:p>
              <a:pPr algn="ctr">
                <a:lnSpc>
                  <a:spcPts val="1800"/>
                </a:lnSpc>
              </a:pPr>
              <a:r>
                <a:rPr lang="en-US" sz="1500" b="1" dirty="0">
                  <a:solidFill>
                    <a:schemeClr val="tx1">
                      <a:lumMod val="50000"/>
                      <a:lumOff val="50000"/>
                    </a:schemeClr>
                  </a:solidFill>
                  <a:latin typeface="PT Sans" panose="020B0503020203020204" pitchFamily="34" charset="0"/>
                  <a:ea typeface="PT Sans" panose="020B0503020203020204" pitchFamily="34" charset="0"/>
                  <a:cs typeface="Montserrat Black" charset="0"/>
                </a:rPr>
                <a:t>Competitors Product</a:t>
              </a:r>
            </a:p>
          </p:txBody>
        </p:sp>
        <p:sp>
          <p:nvSpPr>
            <p:cNvPr id="66" name="Oval 65">
              <a:extLst>
                <a:ext uri="{FF2B5EF4-FFF2-40B4-BE49-F238E27FC236}">
                  <a16:creationId xmlns:a16="http://schemas.microsoft.com/office/drawing/2014/main" id="{B18753C0-4DCF-46B1-B75B-0BB80C32A822}"/>
                </a:ext>
              </a:extLst>
            </p:cNvPr>
            <p:cNvSpPr/>
            <p:nvPr/>
          </p:nvSpPr>
          <p:spPr>
            <a:xfrm rot="10800000" flipV="1">
              <a:off x="9749281" y="4783897"/>
              <a:ext cx="362256" cy="3622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D2F86E3-EEBD-4D83-8777-0C74A18D19B4}"/>
                </a:ext>
              </a:extLst>
            </p:cNvPr>
            <p:cNvSpPr txBox="1"/>
            <p:nvPr/>
          </p:nvSpPr>
          <p:spPr>
            <a:xfrm>
              <a:off x="9048243" y="5185704"/>
              <a:ext cx="1764332" cy="553998"/>
            </a:xfrm>
            <a:prstGeom prst="rect">
              <a:avLst/>
            </a:prstGeom>
            <a:noFill/>
          </p:spPr>
          <p:txBody>
            <a:bodyPr wrap="square" rtlCol="0" anchor="ctr">
              <a:spAutoFit/>
            </a:bodyPr>
            <a:lstStyle/>
            <a:p>
              <a:pPr algn="ctr">
                <a:lnSpc>
                  <a:spcPts val="1800"/>
                </a:lnSpc>
              </a:pPr>
              <a:r>
                <a:rPr lang="en-US" sz="1500" b="1" dirty="0">
                  <a:solidFill>
                    <a:schemeClr val="tx1">
                      <a:lumMod val="50000"/>
                      <a:lumOff val="50000"/>
                    </a:schemeClr>
                  </a:solidFill>
                  <a:latin typeface="PT Sans" panose="020B0503020203020204" pitchFamily="34" charset="0"/>
                  <a:ea typeface="PT Sans" panose="020B0503020203020204" pitchFamily="34" charset="0"/>
                  <a:cs typeface="Montserrat Black" charset="0"/>
                </a:rPr>
                <a:t>Competitors Product</a:t>
              </a:r>
            </a:p>
          </p:txBody>
        </p:sp>
      </p:grpSp>
      <p:sp>
        <p:nvSpPr>
          <p:cNvPr id="70" name="TextBox 69">
            <a:extLst>
              <a:ext uri="{FF2B5EF4-FFF2-40B4-BE49-F238E27FC236}">
                <a16:creationId xmlns:a16="http://schemas.microsoft.com/office/drawing/2014/main" id="{F4FC5C69-4C61-4CE9-AD55-9E00738CA50A}"/>
              </a:ext>
            </a:extLst>
          </p:cNvPr>
          <p:cNvSpPr txBox="1"/>
          <p:nvPr/>
        </p:nvSpPr>
        <p:spPr>
          <a:xfrm>
            <a:off x="7146471" y="580571"/>
            <a:ext cx="4321628" cy="784830"/>
          </a:xfrm>
          <a:prstGeom prst="rect">
            <a:avLst/>
          </a:prstGeom>
          <a:noFill/>
        </p:spPr>
        <p:txBody>
          <a:bodyPr wrap="square" rtlCol="0">
            <a:spAutoFit/>
          </a:bodyPr>
          <a:lstStyle/>
          <a:p>
            <a:r>
              <a:rPr lang="en-US" sz="4500" b="1" dirty="0">
                <a:solidFill>
                  <a:schemeClr val="bg2"/>
                </a:solidFill>
                <a:latin typeface="Oswald" panose="02000303000000000000" pitchFamily="2" charset="0"/>
              </a:rPr>
              <a:t>COMPETITION</a:t>
            </a:r>
          </a:p>
        </p:txBody>
      </p:sp>
      <p:grpSp>
        <p:nvGrpSpPr>
          <p:cNvPr id="75" name="Group 74">
            <a:extLst>
              <a:ext uri="{FF2B5EF4-FFF2-40B4-BE49-F238E27FC236}">
                <a16:creationId xmlns:a16="http://schemas.microsoft.com/office/drawing/2014/main" id="{12C9D253-87F9-4E13-A131-69FF2B849580}"/>
              </a:ext>
            </a:extLst>
          </p:cNvPr>
          <p:cNvGrpSpPr/>
          <p:nvPr/>
        </p:nvGrpSpPr>
        <p:grpSpPr>
          <a:xfrm>
            <a:off x="7298870" y="1730683"/>
            <a:ext cx="1184437" cy="138599"/>
            <a:chOff x="5583442" y="1730683"/>
            <a:chExt cx="1184437" cy="138599"/>
          </a:xfrm>
        </p:grpSpPr>
        <p:cxnSp>
          <p:nvCxnSpPr>
            <p:cNvPr id="76" name="Straight Connector 75">
              <a:extLst>
                <a:ext uri="{FF2B5EF4-FFF2-40B4-BE49-F238E27FC236}">
                  <a16:creationId xmlns:a16="http://schemas.microsoft.com/office/drawing/2014/main" id="{79363758-5B37-4631-995B-C2CFCE62105F}"/>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135B3B-75F4-4366-A2CA-1DFAE659FA0D}"/>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880DCE-8985-4EEC-B103-3102729AB43E}"/>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95D537-E468-4539-998A-40DDE74D7E0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DB5A58A-4490-43D3-BE63-F52EDC46ADDA}"/>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04130A-24C1-4D21-ABFE-F1D6F94B5468}"/>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C819F40-970C-40E7-80E1-6CF042068FC8}"/>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73A066-BFB0-4264-A802-E1918E05058F}"/>
              </a:ext>
            </a:extLst>
          </p:cNvPr>
          <p:cNvSpPr txBox="1"/>
          <p:nvPr/>
        </p:nvSpPr>
        <p:spPr>
          <a:xfrm>
            <a:off x="714647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84" name="Straight Connector 83">
            <a:extLst>
              <a:ext uri="{FF2B5EF4-FFF2-40B4-BE49-F238E27FC236}">
                <a16:creationId xmlns:a16="http://schemas.microsoft.com/office/drawing/2014/main" id="{6C3E884C-5607-4BFF-864F-C6266759B7A3}"/>
              </a:ext>
            </a:extLst>
          </p:cNvPr>
          <p:cNvCxnSpPr>
            <a:cxnSpLocks/>
          </p:cNvCxnSpPr>
          <p:nvPr/>
        </p:nvCxnSpPr>
        <p:spPr>
          <a:xfrm>
            <a:off x="729887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5B3C264-515B-4EE3-B716-078D351B004B}"/>
              </a:ext>
            </a:extLst>
          </p:cNvPr>
          <p:cNvSpPr txBox="1"/>
          <p:nvPr/>
        </p:nvSpPr>
        <p:spPr>
          <a:xfrm>
            <a:off x="7146470" y="4148192"/>
            <a:ext cx="4321628"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air bring is Signs first. Creped</a:t>
            </a:r>
          </a:p>
        </p:txBody>
      </p:sp>
    </p:spTree>
    <p:extLst>
      <p:ext uri="{BB962C8B-B14F-4D97-AF65-F5344CB8AC3E}">
        <p14:creationId xmlns:p14="http://schemas.microsoft.com/office/powerpoint/2010/main" val="59929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079BA85A-6ABA-4085-B943-A1069186D2AE}"/>
              </a:ext>
            </a:extLst>
          </p:cNvPr>
          <p:cNvSpPr txBox="1"/>
          <p:nvPr/>
        </p:nvSpPr>
        <p:spPr>
          <a:xfrm>
            <a:off x="6680808" y="1365401"/>
            <a:ext cx="3286580" cy="6247864"/>
          </a:xfrm>
          <a:prstGeom prst="rect">
            <a:avLst/>
          </a:prstGeom>
          <a:noFill/>
        </p:spPr>
        <p:txBody>
          <a:bodyPr wrap="square" rtlCol="0">
            <a:spAutoFit/>
          </a:bodyPr>
          <a:lstStyle/>
          <a:p>
            <a:r>
              <a:rPr lang="en-US" sz="40000" b="1" dirty="0">
                <a:solidFill>
                  <a:schemeClr val="bg2">
                    <a:lumMod val="40000"/>
                    <a:lumOff val="60000"/>
                  </a:schemeClr>
                </a:solidFill>
                <a:latin typeface="PT Sans" panose="020B0503020203020204" pitchFamily="34" charset="0"/>
                <a:ea typeface="PT Sans" panose="020B0503020203020204" pitchFamily="34" charset="0"/>
              </a:rPr>
              <a:t>S</a:t>
            </a:r>
          </a:p>
        </p:txBody>
      </p:sp>
      <p:sp>
        <p:nvSpPr>
          <p:cNvPr id="22" name="TextBox 21">
            <a:extLst>
              <a:ext uri="{FF2B5EF4-FFF2-40B4-BE49-F238E27FC236}">
                <a16:creationId xmlns:a16="http://schemas.microsoft.com/office/drawing/2014/main" id="{AEC87846-D0E9-4B0C-B050-53326083C517}"/>
              </a:ext>
            </a:extLst>
          </p:cNvPr>
          <p:cNvSpPr txBox="1"/>
          <p:nvPr/>
        </p:nvSpPr>
        <p:spPr>
          <a:xfrm>
            <a:off x="1885950" y="2435248"/>
            <a:ext cx="4210050" cy="861774"/>
          </a:xfrm>
          <a:prstGeom prst="rect">
            <a:avLst/>
          </a:prstGeom>
          <a:noFill/>
        </p:spPr>
        <p:txBody>
          <a:bodyPr wrap="square" rtlCol="0">
            <a:spAutoFit/>
          </a:bodyPr>
          <a:lstStyle/>
          <a:p>
            <a:pPr algn="r"/>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3" name="Straight Connector 22">
            <a:extLst>
              <a:ext uri="{FF2B5EF4-FFF2-40B4-BE49-F238E27FC236}">
                <a16:creationId xmlns:a16="http://schemas.microsoft.com/office/drawing/2014/main" id="{D74036B5-E792-4C05-866D-0E81024DF4E0}"/>
              </a:ext>
            </a:extLst>
          </p:cNvPr>
          <p:cNvCxnSpPr>
            <a:cxnSpLocks/>
          </p:cNvCxnSpPr>
          <p:nvPr/>
        </p:nvCxnSpPr>
        <p:spPr>
          <a:xfrm>
            <a:off x="5610227"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7614DF-32B8-4905-8409-6CE0E5CD9046}"/>
              </a:ext>
            </a:extLst>
          </p:cNvPr>
          <p:cNvSpPr txBox="1"/>
          <p:nvPr/>
        </p:nvSpPr>
        <p:spPr>
          <a:xfrm>
            <a:off x="972458" y="4148192"/>
            <a:ext cx="5123542" cy="2129237"/>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gn="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4159606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67E025F-BCD6-4998-AE79-675023FC8BB2}"/>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18" name="Straight Connector 17">
            <a:extLst>
              <a:ext uri="{FF2B5EF4-FFF2-40B4-BE49-F238E27FC236}">
                <a16:creationId xmlns:a16="http://schemas.microsoft.com/office/drawing/2014/main" id="{5BDFAA5D-72EA-4EA2-B43A-E3989549F0B3}"/>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C5201-879F-44C8-882A-FB557C51F0D1}"/>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
        <p:nvSpPr>
          <p:cNvPr id="20" name="TextBox 19">
            <a:extLst>
              <a:ext uri="{FF2B5EF4-FFF2-40B4-BE49-F238E27FC236}">
                <a16:creationId xmlns:a16="http://schemas.microsoft.com/office/drawing/2014/main" id="{079BA85A-6ABA-4085-B943-A1069186D2AE}"/>
              </a:ext>
            </a:extLst>
          </p:cNvPr>
          <p:cNvSpPr txBox="1"/>
          <p:nvPr/>
        </p:nvSpPr>
        <p:spPr>
          <a:xfrm>
            <a:off x="841830" y="1365401"/>
            <a:ext cx="4916412" cy="6247864"/>
          </a:xfrm>
          <a:prstGeom prst="rect">
            <a:avLst/>
          </a:prstGeom>
          <a:noFill/>
        </p:spPr>
        <p:txBody>
          <a:bodyPr wrap="square" rtlCol="0">
            <a:spAutoFit/>
          </a:bodyPr>
          <a:lstStyle/>
          <a:p>
            <a:r>
              <a:rPr lang="en-US" sz="40000" b="1" dirty="0">
                <a:solidFill>
                  <a:schemeClr val="bg2">
                    <a:lumMod val="60000"/>
                    <a:lumOff val="40000"/>
                  </a:schemeClr>
                </a:solidFill>
                <a:latin typeface="PT Sans" panose="020B0503020203020204" pitchFamily="34" charset="0"/>
                <a:ea typeface="PT Sans" panose="020B0503020203020204" pitchFamily="34" charset="0"/>
              </a:rPr>
              <a:t>W</a:t>
            </a:r>
          </a:p>
        </p:txBody>
      </p:sp>
    </p:spTree>
    <p:extLst>
      <p:ext uri="{BB962C8B-B14F-4D97-AF65-F5344CB8AC3E}">
        <p14:creationId xmlns:p14="http://schemas.microsoft.com/office/powerpoint/2010/main" val="326812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079BA85A-6ABA-4085-B943-A1069186D2AE}"/>
              </a:ext>
            </a:extLst>
          </p:cNvPr>
          <p:cNvSpPr txBox="1"/>
          <p:nvPr/>
        </p:nvSpPr>
        <p:spPr>
          <a:xfrm>
            <a:off x="6680808" y="1365401"/>
            <a:ext cx="3286580" cy="6247864"/>
          </a:xfrm>
          <a:prstGeom prst="rect">
            <a:avLst/>
          </a:prstGeom>
          <a:noFill/>
        </p:spPr>
        <p:txBody>
          <a:bodyPr wrap="square" rtlCol="0">
            <a:spAutoFit/>
          </a:bodyPr>
          <a:lstStyle/>
          <a:p>
            <a:r>
              <a:rPr lang="en-US" sz="40000" b="1" dirty="0">
                <a:solidFill>
                  <a:schemeClr val="bg2"/>
                </a:solidFill>
                <a:latin typeface="PT Sans" panose="020B0503020203020204" pitchFamily="34" charset="0"/>
                <a:ea typeface="PT Sans" panose="020B0503020203020204" pitchFamily="34" charset="0"/>
              </a:rPr>
              <a:t>O</a:t>
            </a:r>
          </a:p>
        </p:txBody>
      </p:sp>
      <p:sp>
        <p:nvSpPr>
          <p:cNvPr id="22" name="TextBox 21">
            <a:extLst>
              <a:ext uri="{FF2B5EF4-FFF2-40B4-BE49-F238E27FC236}">
                <a16:creationId xmlns:a16="http://schemas.microsoft.com/office/drawing/2014/main" id="{AEC87846-D0E9-4B0C-B050-53326083C517}"/>
              </a:ext>
            </a:extLst>
          </p:cNvPr>
          <p:cNvSpPr txBox="1"/>
          <p:nvPr/>
        </p:nvSpPr>
        <p:spPr>
          <a:xfrm>
            <a:off x="1885950" y="2435248"/>
            <a:ext cx="4210050" cy="861774"/>
          </a:xfrm>
          <a:prstGeom prst="rect">
            <a:avLst/>
          </a:prstGeom>
          <a:noFill/>
        </p:spPr>
        <p:txBody>
          <a:bodyPr wrap="square" rtlCol="0">
            <a:spAutoFit/>
          </a:bodyPr>
          <a:lstStyle/>
          <a:p>
            <a:pPr algn="r"/>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3" name="Straight Connector 22">
            <a:extLst>
              <a:ext uri="{FF2B5EF4-FFF2-40B4-BE49-F238E27FC236}">
                <a16:creationId xmlns:a16="http://schemas.microsoft.com/office/drawing/2014/main" id="{D74036B5-E792-4C05-866D-0E81024DF4E0}"/>
              </a:ext>
            </a:extLst>
          </p:cNvPr>
          <p:cNvCxnSpPr>
            <a:cxnSpLocks/>
          </p:cNvCxnSpPr>
          <p:nvPr/>
        </p:nvCxnSpPr>
        <p:spPr>
          <a:xfrm>
            <a:off x="5610227"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7614DF-32B8-4905-8409-6CE0E5CD9046}"/>
              </a:ext>
            </a:extLst>
          </p:cNvPr>
          <p:cNvSpPr txBox="1"/>
          <p:nvPr/>
        </p:nvSpPr>
        <p:spPr>
          <a:xfrm>
            <a:off x="972458" y="4148192"/>
            <a:ext cx="5123542" cy="2129237"/>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gn="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406699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67E025F-BCD6-4998-AE79-675023FC8BB2}"/>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18" name="Straight Connector 17">
            <a:extLst>
              <a:ext uri="{FF2B5EF4-FFF2-40B4-BE49-F238E27FC236}">
                <a16:creationId xmlns:a16="http://schemas.microsoft.com/office/drawing/2014/main" id="{5BDFAA5D-72EA-4EA2-B43A-E3989549F0B3}"/>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C5201-879F-44C8-882A-FB557C51F0D1}"/>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
        <p:nvSpPr>
          <p:cNvPr id="20" name="TextBox 19">
            <a:extLst>
              <a:ext uri="{FF2B5EF4-FFF2-40B4-BE49-F238E27FC236}">
                <a16:creationId xmlns:a16="http://schemas.microsoft.com/office/drawing/2014/main" id="{079BA85A-6ABA-4085-B943-A1069186D2AE}"/>
              </a:ext>
            </a:extLst>
          </p:cNvPr>
          <p:cNvSpPr txBox="1"/>
          <p:nvPr/>
        </p:nvSpPr>
        <p:spPr>
          <a:xfrm>
            <a:off x="2293256" y="1365401"/>
            <a:ext cx="3464985" cy="6247864"/>
          </a:xfrm>
          <a:prstGeom prst="rect">
            <a:avLst/>
          </a:prstGeom>
          <a:noFill/>
        </p:spPr>
        <p:txBody>
          <a:bodyPr wrap="square" rtlCol="0">
            <a:spAutoFit/>
          </a:bodyPr>
          <a:lstStyle/>
          <a:p>
            <a:r>
              <a:rPr lang="en-US" sz="40000" b="1" dirty="0">
                <a:solidFill>
                  <a:schemeClr val="accent2"/>
                </a:solidFill>
                <a:latin typeface="PT Sans" panose="020B0503020203020204" pitchFamily="34" charset="0"/>
                <a:ea typeface="PT Sans" panose="020B0503020203020204" pitchFamily="34" charset="0"/>
              </a:rPr>
              <a:t>T</a:t>
            </a:r>
          </a:p>
        </p:txBody>
      </p:sp>
    </p:spTree>
    <p:extLst>
      <p:ext uri="{BB962C8B-B14F-4D97-AF65-F5344CB8AC3E}">
        <p14:creationId xmlns:p14="http://schemas.microsoft.com/office/powerpoint/2010/main" val="116142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7A617372-E897-40D0-9ABB-A0C0243BD59B}"/>
              </a:ext>
            </a:extLst>
          </p:cNvPr>
          <p:cNvSpPr/>
          <p:nvPr/>
        </p:nvSpPr>
        <p:spPr>
          <a:xfrm>
            <a:off x="8775700" y="2451100"/>
            <a:ext cx="2209800" cy="22098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515F55-7C88-4ACA-BF5E-6246C0AA9B08}"/>
              </a:ext>
            </a:extLst>
          </p:cNvPr>
          <p:cNvSpPr/>
          <p:nvPr/>
        </p:nvSpPr>
        <p:spPr>
          <a:xfrm>
            <a:off x="6883400" y="2451100"/>
            <a:ext cx="2209800" cy="22098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smtClean="0">
                <a:solidFill>
                  <a:schemeClr val="bg2"/>
                </a:solidFill>
                <a:latin typeface="Oswald" panose="02000303000000000000" pitchFamily="2" charset="0"/>
              </a:rPr>
              <a:t>WORKFLOW / </a:t>
            </a:r>
            <a:r>
              <a:rPr lang="en-US" sz="4500" b="1" dirty="0">
                <a:solidFill>
                  <a:schemeClr val="bg2"/>
                </a:solidFill>
                <a:latin typeface="Oswald" panose="02000303000000000000" pitchFamily="2" charset="0"/>
              </a:rPr>
              <a:t>SOLUTION</a:t>
            </a:r>
          </a:p>
        </p:txBody>
      </p:sp>
      <p:sp>
        <p:nvSpPr>
          <p:cNvPr id="4" name="Oval 3">
            <a:extLst>
              <a:ext uri="{FF2B5EF4-FFF2-40B4-BE49-F238E27FC236}">
                <a16:creationId xmlns:a16="http://schemas.microsoft.com/office/drawing/2014/main" id="{CBE3EF45-B5C0-4AA5-8A17-E394B3082895}"/>
              </a:ext>
            </a:extLst>
          </p:cNvPr>
          <p:cNvSpPr/>
          <p:nvPr/>
        </p:nvSpPr>
        <p:spPr>
          <a:xfrm>
            <a:off x="4991100" y="2451100"/>
            <a:ext cx="2209800" cy="2209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14E6E4D-52C9-4450-811E-76C106CA42D4}"/>
              </a:ext>
            </a:extLst>
          </p:cNvPr>
          <p:cNvSpPr/>
          <p:nvPr/>
        </p:nvSpPr>
        <p:spPr>
          <a:xfrm>
            <a:off x="3098800" y="2451100"/>
            <a:ext cx="2209800" cy="22098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CACD08-900F-4190-9ABC-9D8DDF6DB1B7}"/>
              </a:ext>
            </a:extLst>
          </p:cNvPr>
          <p:cNvSpPr/>
          <p:nvPr/>
        </p:nvSpPr>
        <p:spPr>
          <a:xfrm>
            <a:off x="1206500" y="2451100"/>
            <a:ext cx="2209800" cy="2209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02D2528-FBFA-4B5B-9316-725E0488F2FB}"/>
              </a:ext>
            </a:extLst>
          </p:cNvPr>
          <p:cNvGrpSpPr/>
          <p:nvPr/>
        </p:nvGrpSpPr>
        <p:grpSpPr>
          <a:xfrm>
            <a:off x="5503780" y="1730683"/>
            <a:ext cx="1184437" cy="138599"/>
            <a:chOff x="5583442" y="1730683"/>
            <a:chExt cx="1184437" cy="138599"/>
          </a:xfrm>
        </p:grpSpPr>
        <p:cxnSp>
          <p:nvCxnSpPr>
            <p:cNvPr id="17" name="Straight Connector 16">
              <a:extLst>
                <a:ext uri="{FF2B5EF4-FFF2-40B4-BE49-F238E27FC236}">
                  <a16:creationId xmlns:a16="http://schemas.microsoft.com/office/drawing/2014/main" id="{10FF1ECD-849C-4349-9FE9-15ED2F142EAA}"/>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177F38-E5EB-4B1A-AEA0-F6D8F292D603}"/>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838185-58F3-43DF-A9B7-4C721BECF6BF}"/>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327131-B204-4924-8B12-710EC7A86531}"/>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832DAA-6643-4461-AB5C-2DA389F8A157}"/>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E811E2-00CF-4786-8FB1-82F8D9374CA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A2235C-2ED9-4DEC-A91F-909771E78ACE}"/>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E1C75782-7D4B-43FB-9C39-59FC6AF92E27}"/>
              </a:ext>
            </a:extLst>
          </p:cNvPr>
          <p:cNvSpPr txBox="1"/>
          <p:nvPr/>
        </p:nvSpPr>
        <p:spPr>
          <a:xfrm>
            <a:off x="1554997" y="3202057"/>
            <a:ext cx="1512805" cy="682238"/>
          </a:xfrm>
          <a:prstGeom prst="rect">
            <a:avLst/>
          </a:prstGeom>
          <a:noFill/>
        </p:spPr>
        <p:txBody>
          <a:bodyPr wrap="square" rtlCol="0">
            <a:spAutoFit/>
          </a:bodyPr>
          <a:lstStyle/>
          <a:p>
            <a:pPr algn="ctr">
              <a:lnSpc>
                <a:spcPts val="2300"/>
              </a:lnSpc>
            </a:pPr>
            <a:r>
              <a:rPr lang="en-US" sz="2000" b="1" dirty="0">
                <a:solidFill>
                  <a:schemeClr val="bg1"/>
                </a:solidFill>
                <a:latin typeface="PT Sans" panose="020B0503020203020204" pitchFamily="34" charset="0"/>
                <a:ea typeface="PT Sans" panose="020B0503020203020204" pitchFamily="34" charset="0"/>
                <a:cs typeface="Montserrat" charset="0"/>
              </a:rPr>
              <a:t>Descriptive data analysis </a:t>
            </a:r>
            <a:endParaRPr lang="en-US" sz="2000" b="1" dirty="0">
              <a:solidFill>
                <a:schemeClr val="bg1"/>
              </a:solidFill>
              <a:latin typeface="PT Sans" panose="020B0503020203020204" pitchFamily="34" charset="0"/>
              <a:ea typeface="PT Sans" panose="020B0503020203020204" pitchFamily="34" charset="0"/>
              <a:cs typeface="Montserrat" charset="0"/>
            </a:endParaRPr>
          </a:p>
        </p:txBody>
      </p:sp>
      <p:sp>
        <p:nvSpPr>
          <p:cNvPr id="29" name="TextBox 28">
            <a:extLst>
              <a:ext uri="{FF2B5EF4-FFF2-40B4-BE49-F238E27FC236}">
                <a16:creationId xmlns:a16="http://schemas.microsoft.com/office/drawing/2014/main" id="{0472541E-C1AB-4798-92F3-EBE5A409175F}"/>
              </a:ext>
            </a:extLst>
          </p:cNvPr>
          <p:cNvSpPr txBox="1"/>
          <p:nvPr/>
        </p:nvSpPr>
        <p:spPr>
          <a:xfrm>
            <a:off x="34472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Data pre-processing</a:t>
            </a:r>
          </a:p>
        </p:txBody>
      </p:sp>
      <p:sp>
        <p:nvSpPr>
          <p:cNvPr id="30" name="TextBox 29">
            <a:extLst>
              <a:ext uri="{FF2B5EF4-FFF2-40B4-BE49-F238E27FC236}">
                <a16:creationId xmlns:a16="http://schemas.microsoft.com/office/drawing/2014/main" id="{0E70ABBB-B058-4314-9507-6E841E93EA65}"/>
              </a:ext>
            </a:extLst>
          </p:cNvPr>
          <p:cNvSpPr txBox="1"/>
          <p:nvPr/>
        </p:nvSpPr>
        <p:spPr>
          <a:xfrm>
            <a:off x="5339598"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Model </a:t>
            </a:r>
            <a:endParaRPr lang="en-US" sz="2000" b="1" dirty="0" smtClean="0">
              <a:solidFill>
                <a:schemeClr val="bg1"/>
              </a:solidFill>
              <a:latin typeface="PT Sans" panose="020B0503020203020204" pitchFamily="34" charset="0"/>
              <a:ea typeface="PT Sans" panose="020B0503020203020204" pitchFamily="34" charset="0"/>
            </a:endParaRPr>
          </a:p>
          <a:p>
            <a:pPr algn="ctr"/>
            <a:r>
              <a:rPr lang="en-US" sz="2000" b="1" dirty="0" smtClean="0">
                <a:solidFill>
                  <a:schemeClr val="bg1"/>
                </a:solidFill>
                <a:latin typeface="PT Sans" panose="020B0503020203020204" pitchFamily="34" charset="0"/>
                <a:ea typeface="PT Sans" panose="020B0503020203020204" pitchFamily="34" charset="0"/>
              </a:rPr>
              <a:t>selection</a:t>
            </a:r>
            <a:endParaRPr lang="en-US" sz="2000" b="1" dirty="0">
              <a:solidFill>
                <a:schemeClr val="bg1"/>
              </a:solidFill>
              <a:latin typeface="PT Sans" panose="020B0503020203020204" pitchFamily="34" charset="0"/>
              <a:ea typeface="PT Sans" panose="020B0503020203020204" pitchFamily="34" charset="0"/>
            </a:endParaRPr>
          </a:p>
        </p:txBody>
      </p:sp>
      <p:sp>
        <p:nvSpPr>
          <p:cNvPr id="31" name="TextBox 30">
            <a:extLst>
              <a:ext uri="{FF2B5EF4-FFF2-40B4-BE49-F238E27FC236}">
                <a16:creationId xmlns:a16="http://schemas.microsoft.com/office/drawing/2014/main" id="{B2A17F62-18A3-40A0-90C8-2A99E59810FA}"/>
              </a:ext>
            </a:extLst>
          </p:cNvPr>
          <p:cNvSpPr txBox="1"/>
          <p:nvPr/>
        </p:nvSpPr>
        <p:spPr>
          <a:xfrm>
            <a:off x="7231897" y="3202057"/>
            <a:ext cx="1512805" cy="707886"/>
          </a:xfrm>
          <a:prstGeom prst="rect">
            <a:avLst/>
          </a:prstGeom>
          <a:noFill/>
        </p:spPr>
        <p:txBody>
          <a:bodyPr wrap="square" rtlCol="0">
            <a:spAutoFit/>
          </a:bodyPr>
          <a:lstStyle/>
          <a:p>
            <a:pPr algn="ctr"/>
            <a:r>
              <a:rPr lang="en-US" sz="2000" b="1" dirty="0" smtClean="0">
                <a:solidFill>
                  <a:schemeClr val="bg1"/>
                </a:solidFill>
                <a:latin typeface="PT Sans" panose="020B0503020203020204" pitchFamily="34" charset="0"/>
                <a:ea typeface="PT Sans" panose="020B0503020203020204" pitchFamily="34" charset="0"/>
              </a:rPr>
              <a:t>Feature</a:t>
            </a:r>
          </a:p>
          <a:p>
            <a:pPr algn="ctr"/>
            <a:r>
              <a:rPr lang="en-US" sz="2000" b="1" dirty="0" smtClean="0">
                <a:solidFill>
                  <a:schemeClr val="bg1"/>
                </a:solidFill>
                <a:latin typeface="PT Sans" panose="020B0503020203020204" pitchFamily="34" charset="0"/>
                <a:ea typeface="PT Sans" panose="020B0503020203020204" pitchFamily="34" charset="0"/>
              </a:rPr>
              <a:t>Importance</a:t>
            </a:r>
            <a:endParaRPr lang="en-US" sz="2000" b="1" dirty="0">
              <a:solidFill>
                <a:schemeClr val="bg1"/>
              </a:solidFill>
              <a:latin typeface="PT Sans" panose="020B0503020203020204" pitchFamily="34" charset="0"/>
              <a:ea typeface="PT Sans" panose="020B0503020203020204" pitchFamily="34" charset="0"/>
            </a:endParaRPr>
          </a:p>
        </p:txBody>
      </p:sp>
      <p:sp>
        <p:nvSpPr>
          <p:cNvPr id="32" name="TextBox 31">
            <a:extLst>
              <a:ext uri="{FF2B5EF4-FFF2-40B4-BE49-F238E27FC236}">
                <a16:creationId xmlns:a16="http://schemas.microsoft.com/office/drawing/2014/main" id="{099896E7-5FB3-430B-8285-9B12600E7784}"/>
              </a:ext>
            </a:extLst>
          </p:cNvPr>
          <p:cNvSpPr txBox="1"/>
          <p:nvPr/>
        </p:nvSpPr>
        <p:spPr>
          <a:xfrm>
            <a:off x="9124197" y="3355945"/>
            <a:ext cx="1512805" cy="400110"/>
          </a:xfrm>
          <a:prstGeom prst="rect">
            <a:avLst/>
          </a:prstGeom>
          <a:noFill/>
        </p:spPr>
        <p:txBody>
          <a:bodyPr wrap="square" rtlCol="0">
            <a:spAutoFit/>
          </a:bodyPr>
          <a:lstStyle/>
          <a:p>
            <a:pPr algn="ctr"/>
            <a:r>
              <a:rPr lang="en-US" sz="2000" b="1" dirty="0" smtClean="0">
                <a:solidFill>
                  <a:schemeClr val="bg1"/>
                </a:solidFill>
                <a:latin typeface="PT Sans" panose="020B0503020203020204" pitchFamily="34" charset="0"/>
                <a:ea typeface="PT Sans" panose="020B0503020203020204" pitchFamily="34" charset="0"/>
              </a:rPr>
              <a:t>Results</a:t>
            </a:r>
            <a:endParaRPr lang="en-US" sz="2000" b="1" dirty="0">
              <a:solidFill>
                <a:schemeClr val="bg1"/>
              </a:solidFill>
              <a:latin typeface="PT Sans" panose="020B0503020203020204" pitchFamily="34" charset="0"/>
              <a:ea typeface="PT Sans" panose="020B0503020203020204" pitchFamily="34" charset="0"/>
            </a:endParaRPr>
          </a:p>
        </p:txBody>
      </p:sp>
    </p:spTree>
    <p:extLst>
      <p:ext uri="{BB962C8B-B14F-4D97-AF65-F5344CB8AC3E}">
        <p14:creationId xmlns:p14="http://schemas.microsoft.com/office/powerpoint/2010/main" val="1949145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5F01052-F463-41AD-9469-24318984F9F3}"/>
              </a:ext>
            </a:extLst>
          </p:cNvPr>
          <p:cNvSpPr txBox="1"/>
          <p:nvPr/>
        </p:nvSpPr>
        <p:spPr>
          <a:xfrm>
            <a:off x="580571" y="580571"/>
            <a:ext cx="2753180" cy="784830"/>
          </a:xfrm>
          <a:prstGeom prst="rect">
            <a:avLst/>
          </a:prstGeom>
          <a:noFill/>
        </p:spPr>
        <p:txBody>
          <a:bodyPr wrap="square" rtlCol="0">
            <a:spAutoFit/>
          </a:bodyPr>
          <a:lstStyle/>
          <a:p>
            <a:r>
              <a:rPr lang="en-US" sz="4500" b="1" dirty="0">
                <a:solidFill>
                  <a:schemeClr val="bg2"/>
                </a:solidFill>
                <a:latin typeface="Oswald" panose="02000303000000000000" pitchFamily="2" charset="0"/>
              </a:rPr>
              <a:t>PROJECT</a:t>
            </a:r>
          </a:p>
        </p:txBody>
      </p:sp>
      <p:grpSp>
        <p:nvGrpSpPr>
          <p:cNvPr id="58" name="Group 57">
            <a:extLst>
              <a:ext uri="{FF2B5EF4-FFF2-40B4-BE49-F238E27FC236}">
                <a16:creationId xmlns:a16="http://schemas.microsoft.com/office/drawing/2014/main" id="{B6DAF274-F365-4D6C-A72B-3CBC3A8A4EDB}"/>
              </a:ext>
            </a:extLst>
          </p:cNvPr>
          <p:cNvGrpSpPr/>
          <p:nvPr/>
        </p:nvGrpSpPr>
        <p:grpSpPr>
          <a:xfrm>
            <a:off x="714064" y="1730683"/>
            <a:ext cx="1184437" cy="138599"/>
            <a:chOff x="5583442" y="1730683"/>
            <a:chExt cx="1184437" cy="138599"/>
          </a:xfrm>
        </p:grpSpPr>
        <p:cxnSp>
          <p:nvCxnSpPr>
            <p:cNvPr id="59" name="Straight Connector 58">
              <a:extLst>
                <a:ext uri="{FF2B5EF4-FFF2-40B4-BE49-F238E27FC236}">
                  <a16:creationId xmlns:a16="http://schemas.microsoft.com/office/drawing/2014/main" id="{72665AAC-7318-4CA2-8071-7A8CFBCFC85F}"/>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0A9EB6-BB27-4516-9770-19E8077852C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8BCDC2-802D-4C27-AA01-DC2A61BFCD06}"/>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FAC5DB7-02D5-44FE-85DF-DD4EAD425047}"/>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59961F-984F-4956-934E-B39D4524B0EC}"/>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A0982C0-2D98-42C1-B3BE-18F71667638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41A769-EAB6-43F1-BCBC-773496F1954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7B04A160-2FF4-43CB-BCF2-913AAC75B90C}"/>
              </a:ext>
            </a:extLst>
          </p:cNvPr>
          <p:cNvSpPr txBox="1"/>
          <p:nvPr/>
        </p:nvSpPr>
        <p:spPr>
          <a:xfrm>
            <a:off x="580571" y="2511856"/>
            <a:ext cx="2753180"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days air bring is Signs first creeping seed all saying</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above after be and</a:t>
            </a:r>
          </a:p>
        </p:txBody>
      </p:sp>
      <p:pic>
        <p:nvPicPr>
          <p:cNvPr id="76" name="Picture Placeholder 75">
            <a:extLst>
              <a:ext uri="{FF2B5EF4-FFF2-40B4-BE49-F238E27FC236}">
                <a16:creationId xmlns:a16="http://schemas.microsoft.com/office/drawing/2014/main" id="{1D78F650-C41B-4BD7-94FC-35793B38C143}"/>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8687" b="38687"/>
          <a:stretch/>
        </p:blipFill>
        <p:spPr/>
      </p:pic>
      <p:pic>
        <p:nvPicPr>
          <p:cNvPr id="74" name="Picture Placeholder 73">
            <a:extLst>
              <a:ext uri="{FF2B5EF4-FFF2-40B4-BE49-F238E27FC236}">
                <a16:creationId xmlns:a16="http://schemas.microsoft.com/office/drawing/2014/main" id="{58F20D07-8827-42BA-B5DB-EFBEEFF7564C}"/>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14156" b="64848"/>
          <a:stretch/>
        </p:blipFill>
        <p:spPr>
          <a:xfrm>
            <a:off x="5208588" y="0"/>
            <a:ext cx="6983412" cy="2200275"/>
          </a:xfrm>
        </p:spPr>
      </p:pic>
      <p:pic>
        <p:nvPicPr>
          <p:cNvPr id="86" name="Picture Placeholder 85">
            <a:extLst>
              <a:ext uri="{FF2B5EF4-FFF2-40B4-BE49-F238E27FC236}">
                <a16:creationId xmlns:a16="http://schemas.microsoft.com/office/drawing/2014/main" id="{0B0B33FD-741B-456B-A477-D98CAAB09A4D}"/>
              </a:ext>
            </a:extLst>
          </p:cNvPr>
          <p:cNvPicPr>
            <a:picLocks noGrp="1" noChangeAspect="1"/>
          </p:cNvPicPr>
          <p:nvPr>
            <p:ph type="pic" sz="quarter" idx="13"/>
          </p:nvPr>
        </p:nvPicPr>
        <p:blipFill rotWithShape="1">
          <a:blip r:embed="rId4" cstate="hqprint">
            <a:grayscl/>
            <a:extLst>
              <a:ext uri="{28A0092B-C50C-407E-A947-70E740481C1C}">
                <a14:useLocalDpi xmlns:a14="http://schemas.microsoft.com/office/drawing/2010/main" val="0"/>
              </a:ext>
            </a:extLst>
          </a:blip>
          <a:srcRect t="44749" b="7991"/>
          <a:stretch/>
        </p:blipFill>
        <p:spPr>
          <a:xfrm>
            <a:off x="1" y="4657725"/>
            <a:ext cx="6983413" cy="2200275"/>
          </a:xfrm>
        </p:spPr>
      </p:pic>
      <p:sp>
        <p:nvSpPr>
          <p:cNvPr id="32" name="TextBox 31">
            <a:extLst>
              <a:ext uri="{FF2B5EF4-FFF2-40B4-BE49-F238E27FC236}">
                <a16:creationId xmlns:a16="http://schemas.microsoft.com/office/drawing/2014/main" id="{1C18DD82-F5A3-467F-96F4-21D2AC3D67E4}"/>
              </a:ext>
            </a:extLst>
          </p:cNvPr>
          <p:cNvSpPr txBox="1"/>
          <p:nvPr/>
        </p:nvSpPr>
        <p:spPr>
          <a:xfrm>
            <a:off x="8862785" y="5120085"/>
            <a:ext cx="2763157" cy="1015663"/>
          </a:xfrm>
          <a:prstGeom prst="rect">
            <a:avLst/>
          </a:prstGeom>
          <a:noFill/>
        </p:spPr>
        <p:txBody>
          <a:bodyPr wrap="square" rtlCol="0">
            <a:spAutoFit/>
          </a:bodyPr>
          <a:lstStyle/>
          <a:p>
            <a:pPr algn="r"/>
            <a:r>
              <a:rPr lang="en-US" sz="2000" b="1" dirty="0">
                <a:solidFill>
                  <a:schemeClr val="accent2"/>
                </a:solidFill>
                <a:latin typeface="PT Sans" panose="020B0503020203020204" pitchFamily="34" charset="0"/>
                <a:ea typeface="PT Sans" panose="020B0503020203020204" pitchFamily="34" charset="0"/>
              </a:rPr>
              <a:t>Project Example</a:t>
            </a:r>
          </a:p>
          <a:p>
            <a:pPr algn="r"/>
            <a:r>
              <a:rPr lang="en-US" sz="2000" b="1" dirty="0">
                <a:solidFill>
                  <a:schemeClr val="accent2"/>
                </a:solidFill>
                <a:latin typeface="PT Sans" panose="020B0503020203020204" pitchFamily="34" charset="0"/>
                <a:ea typeface="PT Sans" panose="020B0503020203020204" pitchFamily="34" charset="0"/>
              </a:rPr>
              <a:t>Lorem Ipsum Proposal</a:t>
            </a:r>
          </a:p>
          <a:p>
            <a:pPr algn="r"/>
            <a:r>
              <a:rPr lang="en-US" sz="2000" b="1" dirty="0">
                <a:solidFill>
                  <a:schemeClr val="accent2"/>
                </a:solidFill>
                <a:latin typeface="PT Sans" panose="020B0503020203020204" pitchFamily="34" charset="0"/>
                <a:ea typeface="PT Sans" panose="020B0503020203020204" pitchFamily="34" charset="0"/>
              </a:rPr>
              <a:t>Website.com</a:t>
            </a:r>
          </a:p>
        </p:txBody>
      </p:sp>
    </p:spTree>
    <p:extLst>
      <p:ext uri="{BB962C8B-B14F-4D97-AF65-F5344CB8AC3E}">
        <p14:creationId xmlns:p14="http://schemas.microsoft.com/office/powerpoint/2010/main" val="245192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1ACADC7-E18C-4723-9777-066D0CA93794}"/>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1">
                    <a:alpha val="82000"/>
                  </a:schemeClr>
                </a:solidFill>
                <a:latin typeface="Oswald" panose="02000303000000000000" pitchFamily="2" charset="0"/>
              </a:rPr>
              <a:t>COMPANY SERVICE</a:t>
            </a:r>
          </a:p>
        </p:txBody>
      </p:sp>
      <p:grpSp>
        <p:nvGrpSpPr>
          <p:cNvPr id="2" name="Group 1">
            <a:extLst>
              <a:ext uri="{FF2B5EF4-FFF2-40B4-BE49-F238E27FC236}">
                <a16:creationId xmlns:a16="http://schemas.microsoft.com/office/drawing/2014/main" id="{7775AC2B-228B-449D-BA21-3303A4F09D3D}"/>
              </a:ext>
            </a:extLst>
          </p:cNvPr>
          <p:cNvGrpSpPr/>
          <p:nvPr/>
        </p:nvGrpSpPr>
        <p:grpSpPr>
          <a:xfrm>
            <a:off x="2339935" y="2764728"/>
            <a:ext cx="7512129" cy="3512701"/>
            <a:chOff x="3674506" y="2037618"/>
            <a:chExt cx="7512129" cy="3512701"/>
          </a:xfrm>
        </p:grpSpPr>
        <p:cxnSp>
          <p:nvCxnSpPr>
            <p:cNvPr id="14" name="Straight Connector 13">
              <a:extLst>
                <a:ext uri="{FF2B5EF4-FFF2-40B4-BE49-F238E27FC236}">
                  <a16:creationId xmlns:a16="http://schemas.microsoft.com/office/drawing/2014/main" id="{7A7758B1-07E5-421A-B8A6-7E02FBF49B71}"/>
                </a:ext>
              </a:extLst>
            </p:cNvPr>
            <p:cNvCxnSpPr>
              <a:cxnSpLocks/>
            </p:cNvCxnSpPr>
            <p:nvPr/>
          </p:nvCxnSpPr>
          <p:spPr>
            <a:xfrm>
              <a:off x="5030465" y="4068637"/>
              <a:ext cx="213106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F19A7-CBD2-43DB-8695-E05D6EDF3EF6}"/>
                </a:ext>
              </a:extLst>
            </p:cNvPr>
            <p:cNvCxnSpPr>
              <a:cxnSpLocks/>
            </p:cNvCxnSpPr>
            <p:nvPr/>
          </p:nvCxnSpPr>
          <p:spPr>
            <a:xfrm>
              <a:off x="7699607" y="4068637"/>
              <a:ext cx="213106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Freeform 5">
              <a:extLst>
                <a:ext uri="{FF2B5EF4-FFF2-40B4-BE49-F238E27FC236}">
                  <a16:creationId xmlns:a16="http://schemas.microsoft.com/office/drawing/2014/main" id="{3B05A3DF-B8DA-473E-BDD1-22B9CFC42A26}"/>
                </a:ext>
              </a:extLst>
            </p:cNvPr>
            <p:cNvSpPr>
              <a:spLocks noEditPoints="1"/>
            </p:cNvSpPr>
            <p:nvPr/>
          </p:nvSpPr>
          <p:spPr bwMode="auto">
            <a:xfrm>
              <a:off x="4383603" y="2070956"/>
              <a:ext cx="755650" cy="695325"/>
            </a:xfrm>
            <a:custGeom>
              <a:avLst/>
              <a:gdLst>
                <a:gd name="T0" fmla="*/ 214 w 280"/>
                <a:gd name="T1" fmla="*/ 186 h 256"/>
                <a:gd name="T2" fmla="*/ 241 w 280"/>
                <a:gd name="T3" fmla="*/ 182 h 256"/>
                <a:gd name="T4" fmla="*/ 272 w 280"/>
                <a:gd name="T5" fmla="*/ 170 h 256"/>
                <a:gd name="T6" fmla="*/ 240 w 280"/>
                <a:gd name="T7" fmla="*/ 81 h 256"/>
                <a:gd name="T8" fmla="*/ 161 w 280"/>
                <a:gd name="T9" fmla="*/ 28 h 256"/>
                <a:gd name="T10" fmla="*/ 108 w 280"/>
                <a:gd name="T11" fmla="*/ 0 h 256"/>
                <a:gd name="T12" fmla="*/ 52 w 280"/>
                <a:gd name="T13" fmla="*/ 47 h 256"/>
                <a:gd name="T14" fmla="*/ 47 w 280"/>
                <a:gd name="T15" fmla="*/ 84 h 256"/>
                <a:gd name="T16" fmla="*/ 54 w 280"/>
                <a:gd name="T17" fmla="*/ 117 h 256"/>
                <a:gd name="T18" fmla="*/ 70 w 280"/>
                <a:gd name="T19" fmla="*/ 166 h 256"/>
                <a:gd name="T20" fmla="*/ 22 w 280"/>
                <a:gd name="T21" fmla="*/ 200 h 256"/>
                <a:gd name="T22" fmla="*/ 0 w 280"/>
                <a:gd name="T23" fmla="*/ 256 h 256"/>
                <a:gd name="T24" fmla="*/ 280 w 280"/>
                <a:gd name="T25" fmla="*/ 239 h 256"/>
                <a:gd name="T26" fmla="*/ 206 w 280"/>
                <a:gd name="T27" fmla="*/ 247 h 256"/>
                <a:gd name="T28" fmla="*/ 10 w 280"/>
                <a:gd name="T29" fmla="*/ 237 h 256"/>
                <a:gd name="T30" fmla="*/ 68 w 280"/>
                <a:gd name="T31" fmla="*/ 185 h 256"/>
                <a:gd name="T32" fmla="*/ 80 w 280"/>
                <a:gd name="T33" fmla="*/ 147 h 256"/>
                <a:gd name="T34" fmla="*/ 63 w 280"/>
                <a:gd name="T35" fmla="*/ 113 h 256"/>
                <a:gd name="T36" fmla="*/ 61 w 280"/>
                <a:gd name="T37" fmla="*/ 110 h 256"/>
                <a:gd name="T38" fmla="*/ 56 w 280"/>
                <a:gd name="T39" fmla="*/ 84 h 256"/>
                <a:gd name="T40" fmla="*/ 61 w 280"/>
                <a:gd name="T41" fmla="*/ 75 h 256"/>
                <a:gd name="T42" fmla="*/ 61 w 280"/>
                <a:gd name="T43" fmla="*/ 46 h 256"/>
                <a:gd name="T44" fmla="*/ 108 w 280"/>
                <a:gd name="T45" fmla="*/ 9 h 256"/>
                <a:gd name="T46" fmla="*/ 153 w 280"/>
                <a:gd name="T47" fmla="*/ 36 h 256"/>
                <a:gd name="T48" fmla="*/ 154 w 280"/>
                <a:gd name="T49" fmla="*/ 38 h 256"/>
                <a:gd name="T50" fmla="*/ 154 w 280"/>
                <a:gd name="T51" fmla="*/ 39 h 256"/>
                <a:gd name="T52" fmla="*/ 154 w 280"/>
                <a:gd name="T53" fmla="*/ 41 h 256"/>
                <a:gd name="T54" fmla="*/ 154 w 280"/>
                <a:gd name="T55" fmla="*/ 43 h 256"/>
                <a:gd name="T56" fmla="*/ 154 w 280"/>
                <a:gd name="T57" fmla="*/ 44 h 256"/>
                <a:gd name="T58" fmla="*/ 154 w 280"/>
                <a:gd name="T59" fmla="*/ 75 h 256"/>
                <a:gd name="T60" fmla="*/ 159 w 280"/>
                <a:gd name="T61" fmla="*/ 84 h 256"/>
                <a:gd name="T62" fmla="*/ 152 w 280"/>
                <a:gd name="T63" fmla="*/ 111 h 256"/>
                <a:gd name="T64" fmla="*/ 149 w 280"/>
                <a:gd name="T65" fmla="*/ 114 h 256"/>
                <a:gd name="T66" fmla="*/ 132 w 280"/>
                <a:gd name="T67" fmla="*/ 146 h 256"/>
                <a:gd name="T68" fmla="*/ 131 w 280"/>
                <a:gd name="T69" fmla="*/ 167 h 256"/>
                <a:gd name="T70" fmla="*/ 131 w 280"/>
                <a:gd name="T71" fmla="*/ 171 h 256"/>
                <a:gd name="T72" fmla="*/ 132 w 280"/>
                <a:gd name="T73" fmla="*/ 174 h 256"/>
                <a:gd name="T74" fmla="*/ 134 w 280"/>
                <a:gd name="T75" fmla="*/ 177 h 256"/>
                <a:gd name="T76" fmla="*/ 137 w 280"/>
                <a:gd name="T77" fmla="*/ 182 h 256"/>
                <a:gd name="T78" fmla="*/ 143 w 280"/>
                <a:gd name="T79" fmla="*/ 186 h 256"/>
                <a:gd name="T80" fmla="*/ 206 w 280"/>
                <a:gd name="T81" fmla="*/ 238 h 256"/>
                <a:gd name="T82" fmla="*/ 271 w 280"/>
                <a:gd name="T83" fmla="*/ 247 h 256"/>
                <a:gd name="T84" fmla="*/ 215 w 280"/>
                <a:gd name="T85" fmla="*/ 238 h 256"/>
                <a:gd name="T86" fmla="*/ 160 w 280"/>
                <a:gd name="T87" fmla="*/ 184 h 256"/>
                <a:gd name="T88" fmla="*/ 152 w 280"/>
                <a:gd name="T89" fmla="*/ 173 h 256"/>
                <a:gd name="T90" fmla="*/ 141 w 280"/>
                <a:gd name="T91" fmla="*/ 171 h 256"/>
                <a:gd name="T92" fmla="*/ 140 w 280"/>
                <a:gd name="T93" fmla="*/ 167 h 256"/>
                <a:gd name="T94" fmla="*/ 144 w 280"/>
                <a:gd name="T95" fmla="*/ 146 h 256"/>
                <a:gd name="T96" fmla="*/ 168 w 280"/>
                <a:gd name="T97" fmla="*/ 102 h 256"/>
                <a:gd name="T98" fmla="*/ 164 w 280"/>
                <a:gd name="T99" fmla="*/ 71 h 256"/>
                <a:gd name="T100" fmla="*/ 163 w 280"/>
                <a:gd name="T101" fmla="*/ 37 h 256"/>
                <a:gd name="T102" fmla="*/ 231 w 280"/>
                <a:gd name="T103" fmla="*/ 81 h 256"/>
                <a:gd name="T104" fmla="*/ 263 w 280"/>
                <a:gd name="T105" fmla="*/ 167 h 256"/>
                <a:gd name="T106" fmla="*/ 241 w 280"/>
                <a:gd name="T107" fmla="*/ 173 h 256"/>
                <a:gd name="T108" fmla="*/ 202 w 280"/>
                <a:gd name="T109" fmla="*/ 177 h 256"/>
                <a:gd name="T110" fmla="*/ 210 w 280"/>
                <a:gd name="T111" fmla="*/ 194 h 256"/>
                <a:gd name="T112" fmla="*/ 271 w 280"/>
                <a:gd name="T113" fmla="*/ 23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256">
                  <a:moveTo>
                    <a:pt x="259" y="205"/>
                  </a:moveTo>
                  <a:cubicBezTo>
                    <a:pt x="214" y="186"/>
                    <a:pt x="214" y="186"/>
                    <a:pt x="214" y="186"/>
                  </a:cubicBezTo>
                  <a:cubicBezTo>
                    <a:pt x="213" y="185"/>
                    <a:pt x="211" y="184"/>
                    <a:pt x="210" y="182"/>
                  </a:cubicBezTo>
                  <a:cubicBezTo>
                    <a:pt x="241" y="182"/>
                    <a:pt x="241" y="182"/>
                    <a:pt x="241" y="182"/>
                  </a:cubicBezTo>
                  <a:cubicBezTo>
                    <a:pt x="241" y="182"/>
                    <a:pt x="254" y="183"/>
                    <a:pt x="264" y="179"/>
                  </a:cubicBezTo>
                  <a:cubicBezTo>
                    <a:pt x="268" y="177"/>
                    <a:pt x="271" y="174"/>
                    <a:pt x="272" y="170"/>
                  </a:cubicBezTo>
                  <a:cubicBezTo>
                    <a:pt x="273" y="166"/>
                    <a:pt x="272" y="162"/>
                    <a:pt x="270" y="158"/>
                  </a:cubicBezTo>
                  <a:cubicBezTo>
                    <a:pt x="261" y="146"/>
                    <a:pt x="241" y="113"/>
                    <a:pt x="240" y="81"/>
                  </a:cubicBezTo>
                  <a:cubicBezTo>
                    <a:pt x="240" y="80"/>
                    <a:pt x="238" y="24"/>
                    <a:pt x="183" y="24"/>
                  </a:cubicBezTo>
                  <a:cubicBezTo>
                    <a:pt x="175" y="24"/>
                    <a:pt x="168" y="25"/>
                    <a:pt x="161" y="28"/>
                  </a:cubicBezTo>
                  <a:cubicBezTo>
                    <a:pt x="159" y="24"/>
                    <a:pt x="157" y="20"/>
                    <a:pt x="154" y="16"/>
                  </a:cubicBezTo>
                  <a:cubicBezTo>
                    <a:pt x="144" y="5"/>
                    <a:pt x="129" y="0"/>
                    <a:pt x="108" y="0"/>
                  </a:cubicBezTo>
                  <a:cubicBezTo>
                    <a:pt x="86" y="0"/>
                    <a:pt x="71" y="5"/>
                    <a:pt x="61" y="16"/>
                  </a:cubicBezTo>
                  <a:cubicBezTo>
                    <a:pt x="50" y="29"/>
                    <a:pt x="51" y="44"/>
                    <a:pt x="52" y="47"/>
                  </a:cubicBezTo>
                  <a:cubicBezTo>
                    <a:pt x="52" y="71"/>
                    <a:pt x="52" y="71"/>
                    <a:pt x="52" y="71"/>
                  </a:cubicBezTo>
                  <a:cubicBezTo>
                    <a:pt x="49" y="75"/>
                    <a:pt x="47" y="79"/>
                    <a:pt x="47" y="84"/>
                  </a:cubicBezTo>
                  <a:cubicBezTo>
                    <a:pt x="47" y="102"/>
                    <a:pt x="47" y="102"/>
                    <a:pt x="47" y="102"/>
                  </a:cubicBezTo>
                  <a:cubicBezTo>
                    <a:pt x="47" y="108"/>
                    <a:pt x="49" y="113"/>
                    <a:pt x="54" y="117"/>
                  </a:cubicBezTo>
                  <a:cubicBezTo>
                    <a:pt x="58" y="134"/>
                    <a:pt x="67" y="147"/>
                    <a:pt x="70" y="151"/>
                  </a:cubicBezTo>
                  <a:cubicBezTo>
                    <a:pt x="70" y="166"/>
                    <a:pt x="70" y="166"/>
                    <a:pt x="70" y="166"/>
                  </a:cubicBezTo>
                  <a:cubicBezTo>
                    <a:pt x="70" y="171"/>
                    <a:pt x="68" y="175"/>
                    <a:pt x="64" y="177"/>
                  </a:cubicBezTo>
                  <a:cubicBezTo>
                    <a:pt x="22" y="200"/>
                    <a:pt x="22" y="200"/>
                    <a:pt x="22" y="200"/>
                  </a:cubicBezTo>
                  <a:cubicBezTo>
                    <a:pt x="9" y="207"/>
                    <a:pt x="0" y="221"/>
                    <a:pt x="0" y="237"/>
                  </a:cubicBezTo>
                  <a:cubicBezTo>
                    <a:pt x="0" y="256"/>
                    <a:pt x="0" y="256"/>
                    <a:pt x="0" y="256"/>
                  </a:cubicBezTo>
                  <a:cubicBezTo>
                    <a:pt x="280" y="256"/>
                    <a:pt x="280" y="256"/>
                    <a:pt x="280" y="256"/>
                  </a:cubicBezTo>
                  <a:cubicBezTo>
                    <a:pt x="280" y="239"/>
                    <a:pt x="280" y="239"/>
                    <a:pt x="280" y="239"/>
                  </a:cubicBezTo>
                  <a:cubicBezTo>
                    <a:pt x="280" y="225"/>
                    <a:pt x="272" y="212"/>
                    <a:pt x="259" y="205"/>
                  </a:cubicBezTo>
                  <a:moveTo>
                    <a:pt x="206" y="247"/>
                  </a:moveTo>
                  <a:cubicBezTo>
                    <a:pt x="10" y="247"/>
                    <a:pt x="10" y="247"/>
                    <a:pt x="10" y="247"/>
                  </a:cubicBezTo>
                  <a:cubicBezTo>
                    <a:pt x="10" y="237"/>
                    <a:pt x="10" y="237"/>
                    <a:pt x="10" y="237"/>
                  </a:cubicBezTo>
                  <a:cubicBezTo>
                    <a:pt x="10" y="225"/>
                    <a:pt x="16" y="214"/>
                    <a:pt x="27" y="208"/>
                  </a:cubicBezTo>
                  <a:cubicBezTo>
                    <a:pt x="68" y="185"/>
                    <a:pt x="68" y="185"/>
                    <a:pt x="68" y="185"/>
                  </a:cubicBezTo>
                  <a:cubicBezTo>
                    <a:pt x="75" y="181"/>
                    <a:pt x="80" y="174"/>
                    <a:pt x="80" y="166"/>
                  </a:cubicBezTo>
                  <a:cubicBezTo>
                    <a:pt x="80" y="147"/>
                    <a:pt x="80" y="147"/>
                    <a:pt x="80" y="147"/>
                  </a:cubicBezTo>
                  <a:cubicBezTo>
                    <a:pt x="78" y="146"/>
                    <a:pt x="78" y="146"/>
                    <a:pt x="78" y="146"/>
                  </a:cubicBezTo>
                  <a:cubicBezTo>
                    <a:pt x="78" y="146"/>
                    <a:pt x="67" y="132"/>
                    <a:pt x="63" y="113"/>
                  </a:cubicBezTo>
                  <a:cubicBezTo>
                    <a:pt x="62" y="111"/>
                    <a:pt x="62" y="111"/>
                    <a:pt x="62" y="111"/>
                  </a:cubicBezTo>
                  <a:cubicBezTo>
                    <a:pt x="61" y="110"/>
                    <a:pt x="61" y="110"/>
                    <a:pt x="61" y="110"/>
                  </a:cubicBezTo>
                  <a:cubicBezTo>
                    <a:pt x="58" y="108"/>
                    <a:pt x="56" y="106"/>
                    <a:pt x="56" y="102"/>
                  </a:cubicBezTo>
                  <a:cubicBezTo>
                    <a:pt x="56" y="84"/>
                    <a:pt x="56" y="84"/>
                    <a:pt x="56" y="84"/>
                  </a:cubicBezTo>
                  <a:cubicBezTo>
                    <a:pt x="56" y="81"/>
                    <a:pt x="57" y="79"/>
                    <a:pt x="59" y="77"/>
                  </a:cubicBezTo>
                  <a:cubicBezTo>
                    <a:pt x="61" y="75"/>
                    <a:pt x="61" y="75"/>
                    <a:pt x="61" y="75"/>
                  </a:cubicBezTo>
                  <a:cubicBezTo>
                    <a:pt x="61" y="46"/>
                    <a:pt x="61" y="46"/>
                    <a:pt x="61" y="46"/>
                  </a:cubicBezTo>
                  <a:cubicBezTo>
                    <a:pt x="61" y="46"/>
                    <a:pt x="61" y="46"/>
                    <a:pt x="61" y="46"/>
                  </a:cubicBezTo>
                  <a:cubicBezTo>
                    <a:pt x="61" y="46"/>
                    <a:pt x="59" y="33"/>
                    <a:pt x="68" y="22"/>
                  </a:cubicBezTo>
                  <a:cubicBezTo>
                    <a:pt x="76" y="14"/>
                    <a:pt x="89" y="9"/>
                    <a:pt x="108" y="9"/>
                  </a:cubicBezTo>
                  <a:cubicBezTo>
                    <a:pt x="126" y="9"/>
                    <a:pt x="139" y="13"/>
                    <a:pt x="147" y="22"/>
                  </a:cubicBezTo>
                  <a:cubicBezTo>
                    <a:pt x="151" y="27"/>
                    <a:pt x="153" y="31"/>
                    <a:pt x="153" y="36"/>
                  </a:cubicBezTo>
                  <a:cubicBezTo>
                    <a:pt x="154" y="36"/>
                    <a:pt x="154" y="36"/>
                    <a:pt x="154" y="37"/>
                  </a:cubicBezTo>
                  <a:cubicBezTo>
                    <a:pt x="154" y="37"/>
                    <a:pt x="154" y="37"/>
                    <a:pt x="154" y="38"/>
                  </a:cubicBezTo>
                  <a:cubicBezTo>
                    <a:pt x="154" y="38"/>
                    <a:pt x="154" y="38"/>
                    <a:pt x="154" y="39"/>
                  </a:cubicBezTo>
                  <a:cubicBezTo>
                    <a:pt x="154" y="39"/>
                    <a:pt x="154" y="39"/>
                    <a:pt x="154" y="39"/>
                  </a:cubicBezTo>
                  <a:cubicBezTo>
                    <a:pt x="154" y="40"/>
                    <a:pt x="154" y="41"/>
                    <a:pt x="154" y="41"/>
                  </a:cubicBezTo>
                  <a:cubicBezTo>
                    <a:pt x="154" y="41"/>
                    <a:pt x="154" y="41"/>
                    <a:pt x="154" y="41"/>
                  </a:cubicBezTo>
                  <a:cubicBezTo>
                    <a:pt x="154" y="42"/>
                    <a:pt x="154" y="42"/>
                    <a:pt x="154" y="43"/>
                  </a:cubicBezTo>
                  <a:cubicBezTo>
                    <a:pt x="154" y="43"/>
                    <a:pt x="154" y="43"/>
                    <a:pt x="154" y="43"/>
                  </a:cubicBezTo>
                  <a:cubicBezTo>
                    <a:pt x="154" y="44"/>
                    <a:pt x="154" y="44"/>
                    <a:pt x="154" y="44"/>
                  </a:cubicBezTo>
                  <a:cubicBezTo>
                    <a:pt x="154" y="44"/>
                    <a:pt x="154" y="44"/>
                    <a:pt x="154" y="44"/>
                  </a:cubicBezTo>
                  <a:cubicBezTo>
                    <a:pt x="154" y="45"/>
                    <a:pt x="154" y="46"/>
                    <a:pt x="154" y="46"/>
                  </a:cubicBezTo>
                  <a:cubicBezTo>
                    <a:pt x="154" y="75"/>
                    <a:pt x="154" y="75"/>
                    <a:pt x="154" y="75"/>
                  </a:cubicBezTo>
                  <a:cubicBezTo>
                    <a:pt x="156" y="77"/>
                    <a:pt x="156" y="77"/>
                    <a:pt x="156" y="77"/>
                  </a:cubicBezTo>
                  <a:cubicBezTo>
                    <a:pt x="158" y="79"/>
                    <a:pt x="159" y="81"/>
                    <a:pt x="159" y="84"/>
                  </a:cubicBezTo>
                  <a:cubicBezTo>
                    <a:pt x="159" y="102"/>
                    <a:pt x="159" y="102"/>
                    <a:pt x="159" y="102"/>
                  </a:cubicBezTo>
                  <a:cubicBezTo>
                    <a:pt x="159" y="106"/>
                    <a:pt x="156" y="110"/>
                    <a:pt x="152" y="111"/>
                  </a:cubicBezTo>
                  <a:cubicBezTo>
                    <a:pt x="150" y="112"/>
                    <a:pt x="150" y="112"/>
                    <a:pt x="150" y="112"/>
                  </a:cubicBezTo>
                  <a:cubicBezTo>
                    <a:pt x="149" y="114"/>
                    <a:pt x="149" y="114"/>
                    <a:pt x="149" y="114"/>
                  </a:cubicBezTo>
                  <a:cubicBezTo>
                    <a:pt x="146" y="124"/>
                    <a:pt x="142" y="133"/>
                    <a:pt x="136" y="141"/>
                  </a:cubicBezTo>
                  <a:cubicBezTo>
                    <a:pt x="135" y="143"/>
                    <a:pt x="133" y="145"/>
                    <a:pt x="132" y="146"/>
                  </a:cubicBezTo>
                  <a:cubicBezTo>
                    <a:pt x="131" y="147"/>
                    <a:pt x="131" y="147"/>
                    <a:pt x="131" y="147"/>
                  </a:cubicBezTo>
                  <a:cubicBezTo>
                    <a:pt x="131" y="167"/>
                    <a:pt x="131" y="167"/>
                    <a:pt x="131" y="167"/>
                  </a:cubicBezTo>
                  <a:cubicBezTo>
                    <a:pt x="131" y="168"/>
                    <a:pt x="131" y="169"/>
                    <a:pt x="131" y="170"/>
                  </a:cubicBezTo>
                  <a:cubicBezTo>
                    <a:pt x="131" y="170"/>
                    <a:pt x="131" y="171"/>
                    <a:pt x="131" y="171"/>
                  </a:cubicBezTo>
                  <a:cubicBezTo>
                    <a:pt x="132" y="172"/>
                    <a:pt x="132" y="173"/>
                    <a:pt x="132" y="174"/>
                  </a:cubicBezTo>
                  <a:cubicBezTo>
                    <a:pt x="132" y="174"/>
                    <a:pt x="132" y="174"/>
                    <a:pt x="132" y="174"/>
                  </a:cubicBezTo>
                  <a:cubicBezTo>
                    <a:pt x="133" y="175"/>
                    <a:pt x="133" y="176"/>
                    <a:pt x="134" y="177"/>
                  </a:cubicBezTo>
                  <a:cubicBezTo>
                    <a:pt x="134" y="177"/>
                    <a:pt x="134" y="177"/>
                    <a:pt x="134" y="177"/>
                  </a:cubicBezTo>
                  <a:cubicBezTo>
                    <a:pt x="134" y="178"/>
                    <a:pt x="135" y="180"/>
                    <a:pt x="136" y="181"/>
                  </a:cubicBezTo>
                  <a:cubicBezTo>
                    <a:pt x="137" y="182"/>
                    <a:pt x="137" y="182"/>
                    <a:pt x="137" y="182"/>
                  </a:cubicBezTo>
                  <a:cubicBezTo>
                    <a:pt x="137" y="182"/>
                    <a:pt x="137" y="182"/>
                    <a:pt x="137" y="182"/>
                  </a:cubicBezTo>
                  <a:cubicBezTo>
                    <a:pt x="139" y="184"/>
                    <a:pt x="141" y="185"/>
                    <a:pt x="143" y="186"/>
                  </a:cubicBezTo>
                  <a:cubicBezTo>
                    <a:pt x="187" y="208"/>
                    <a:pt x="187" y="208"/>
                    <a:pt x="187" y="208"/>
                  </a:cubicBezTo>
                  <a:cubicBezTo>
                    <a:pt x="199" y="214"/>
                    <a:pt x="206" y="225"/>
                    <a:pt x="206" y="238"/>
                  </a:cubicBezTo>
                  <a:lnTo>
                    <a:pt x="206" y="247"/>
                  </a:lnTo>
                  <a:close/>
                  <a:moveTo>
                    <a:pt x="271" y="247"/>
                  </a:moveTo>
                  <a:cubicBezTo>
                    <a:pt x="215" y="247"/>
                    <a:pt x="215" y="247"/>
                    <a:pt x="215" y="247"/>
                  </a:cubicBezTo>
                  <a:cubicBezTo>
                    <a:pt x="215" y="238"/>
                    <a:pt x="215" y="238"/>
                    <a:pt x="215" y="238"/>
                  </a:cubicBezTo>
                  <a:cubicBezTo>
                    <a:pt x="215" y="221"/>
                    <a:pt x="206" y="207"/>
                    <a:pt x="192" y="200"/>
                  </a:cubicBezTo>
                  <a:cubicBezTo>
                    <a:pt x="160" y="184"/>
                    <a:pt x="160" y="184"/>
                    <a:pt x="160" y="184"/>
                  </a:cubicBezTo>
                  <a:cubicBezTo>
                    <a:pt x="160" y="182"/>
                    <a:pt x="161" y="180"/>
                    <a:pt x="160" y="178"/>
                  </a:cubicBezTo>
                  <a:cubicBezTo>
                    <a:pt x="159" y="175"/>
                    <a:pt x="156" y="173"/>
                    <a:pt x="152" y="173"/>
                  </a:cubicBezTo>
                  <a:cubicBezTo>
                    <a:pt x="142" y="173"/>
                    <a:pt x="142" y="173"/>
                    <a:pt x="142" y="173"/>
                  </a:cubicBezTo>
                  <a:cubicBezTo>
                    <a:pt x="142" y="172"/>
                    <a:pt x="142" y="172"/>
                    <a:pt x="141" y="171"/>
                  </a:cubicBezTo>
                  <a:cubicBezTo>
                    <a:pt x="141" y="171"/>
                    <a:pt x="141" y="170"/>
                    <a:pt x="141" y="170"/>
                  </a:cubicBezTo>
                  <a:cubicBezTo>
                    <a:pt x="140" y="169"/>
                    <a:pt x="140" y="168"/>
                    <a:pt x="140" y="167"/>
                  </a:cubicBezTo>
                  <a:cubicBezTo>
                    <a:pt x="140" y="151"/>
                    <a:pt x="140" y="151"/>
                    <a:pt x="140" y="151"/>
                  </a:cubicBezTo>
                  <a:cubicBezTo>
                    <a:pt x="141" y="149"/>
                    <a:pt x="142" y="148"/>
                    <a:pt x="144" y="146"/>
                  </a:cubicBezTo>
                  <a:cubicBezTo>
                    <a:pt x="149" y="138"/>
                    <a:pt x="154" y="129"/>
                    <a:pt x="157" y="119"/>
                  </a:cubicBezTo>
                  <a:cubicBezTo>
                    <a:pt x="164" y="116"/>
                    <a:pt x="168" y="110"/>
                    <a:pt x="168" y="102"/>
                  </a:cubicBezTo>
                  <a:cubicBezTo>
                    <a:pt x="168" y="84"/>
                    <a:pt x="168" y="84"/>
                    <a:pt x="168" y="84"/>
                  </a:cubicBezTo>
                  <a:cubicBezTo>
                    <a:pt x="168" y="79"/>
                    <a:pt x="167" y="75"/>
                    <a:pt x="164" y="71"/>
                  </a:cubicBezTo>
                  <a:cubicBezTo>
                    <a:pt x="164" y="47"/>
                    <a:pt x="164" y="47"/>
                    <a:pt x="164" y="47"/>
                  </a:cubicBezTo>
                  <a:cubicBezTo>
                    <a:pt x="164" y="45"/>
                    <a:pt x="164" y="42"/>
                    <a:pt x="163" y="37"/>
                  </a:cubicBezTo>
                  <a:cubicBezTo>
                    <a:pt x="169" y="34"/>
                    <a:pt x="176" y="33"/>
                    <a:pt x="183" y="33"/>
                  </a:cubicBezTo>
                  <a:cubicBezTo>
                    <a:pt x="229" y="33"/>
                    <a:pt x="231" y="79"/>
                    <a:pt x="231" y="81"/>
                  </a:cubicBezTo>
                  <a:cubicBezTo>
                    <a:pt x="232" y="116"/>
                    <a:pt x="253" y="150"/>
                    <a:pt x="262" y="163"/>
                  </a:cubicBezTo>
                  <a:cubicBezTo>
                    <a:pt x="263" y="165"/>
                    <a:pt x="263" y="166"/>
                    <a:pt x="263" y="167"/>
                  </a:cubicBezTo>
                  <a:cubicBezTo>
                    <a:pt x="263" y="168"/>
                    <a:pt x="262" y="169"/>
                    <a:pt x="260" y="170"/>
                  </a:cubicBezTo>
                  <a:cubicBezTo>
                    <a:pt x="253" y="174"/>
                    <a:pt x="242" y="173"/>
                    <a:pt x="241" y="173"/>
                  </a:cubicBezTo>
                  <a:cubicBezTo>
                    <a:pt x="209" y="173"/>
                    <a:pt x="209" y="173"/>
                    <a:pt x="209" y="173"/>
                  </a:cubicBezTo>
                  <a:cubicBezTo>
                    <a:pt x="206" y="173"/>
                    <a:pt x="203" y="174"/>
                    <a:pt x="202" y="177"/>
                  </a:cubicBezTo>
                  <a:cubicBezTo>
                    <a:pt x="200" y="179"/>
                    <a:pt x="200" y="182"/>
                    <a:pt x="202" y="185"/>
                  </a:cubicBezTo>
                  <a:cubicBezTo>
                    <a:pt x="203" y="188"/>
                    <a:pt x="206" y="192"/>
                    <a:pt x="210" y="194"/>
                  </a:cubicBezTo>
                  <a:cubicBezTo>
                    <a:pt x="255" y="214"/>
                    <a:pt x="255" y="214"/>
                    <a:pt x="255" y="214"/>
                  </a:cubicBezTo>
                  <a:cubicBezTo>
                    <a:pt x="265" y="219"/>
                    <a:pt x="271" y="228"/>
                    <a:pt x="271" y="239"/>
                  </a:cubicBezTo>
                  <a:lnTo>
                    <a:pt x="271" y="2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1AA99998-DA44-4443-A5E2-1545A2201E7F}"/>
                </a:ext>
              </a:extLst>
            </p:cNvPr>
            <p:cNvSpPr txBox="1"/>
            <p:nvPr/>
          </p:nvSpPr>
          <p:spPr>
            <a:xfrm>
              <a:off x="3927077" y="3134697"/>
              <a:ext cx="1668702"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Build a</a:t>
              </a:r>
            </a:p>
            <a:p>
              <a:pPr algn="ctr"/>
              <a:r>
                <a:rPr lang="en-US" b="1" dirty="0">
                  <a:solidFill>
                    <a:schemeClr val="bg1"/>
                  </a:solidFill>
                  <a:latin typeface="PT Sans" panose="020B0503020203020204" pitchFamily="34" charset="0"/>
                  <a:ea typeface="PT Sans" panose="020B0503020203020204" pitchFamily="34" charset="0"/>
                </a:rPr>
                <a:t>Skilled team</a:t>
              </a:r>
            </a:p>
          </p:txBody>
        </p:sp>
        <p:grpSp>
          <p:nvGrpSpPr>
            <p:cNvPr id="24" name="Group 23">
              <a:extLst>
                <a:ext uri="{FF2B5EF4-FFF2-40B4-BE49-F238E27FC236}">
                  <a16:creationId xmlns:a16="http://schemas.microsoft.com/office/drawing/2014/main" id="{8FBF5822-54AE-4D03-8547-BC3DE9B8C8B8}"/>
                </a:ext>
              </a:extLst>
            </p:cNvPr>
            <p:cNvGrpSpPr/>
            <p:nvPr/>
          </p:nvGrpSpPr>
          <p:grpSpPr>
            <a:xfrm>
              <a:off x="4611984" y="3919192"/>
              <a:ext cx="298889" cy="298889"/>
              <a:chOff x="1830409" y="4619802"/>
              <a:chExt cx="298889" cy="298889"/>
            </a:xfrm>
          </p:grpSpPr>
          <p:sp>
            <p:nvSpPr>
              <p:cNvPr id="25" name="Oval 24">
                <a:extLst>
                  <a:ext uri="{FF2B5EF4-FFF2-40B4-BE49-F238E27FC236}">
                    <a16:creationId xmlns:a16="http://schemas.microsoft.com/office/drawing/2014/main" id="{246D3F63-91D9-4B9B-81CD-38D48F77F8CA}"/>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4D6088-286D-4B5F-B234-2E6A879EC210}"/>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2</a:t>
                </a:r>
              </a:p>
            </p:txBody>
          </p:sp>
        </p:grpSp>
        <p:sp>
          <p:nvSpPr>
            <p:cNvPr id="29" name="Freeform 7">
              <a:extLst>
                <a:ext uri="{FF2B5EF4-FFF2-40B4-BE49-F238E27FC236}">
                  <a16:creationId xmlns:a16="http://schemas.microsoft.com/office/drawing/2014/main" id="{19AF56BF-5539-45D5-8428-D7FCC5D20328}"/>
                </a:ext>
              </a:extLst>
            </p:cNvPr>
            <p:cNvSpPr>
              <a:spLocks noEditPoints="1"/>
            </p:cNvSpPr>
            <p:nvPr/>
          </p:nvSpPr>
          <p:spPr bwMode="auto">
            <a:xfrm>
              <a:off x="7051951" y="2037618"/>
              <a:ext cx="757238" cy="762000"/>
            </a:xfrm>
            <a:custGeom>
              <a:avLst/>
              <a:gdLst>
                <a:gd name="T0" fmla="*/ 230 w 280"/>
                <a:gd name="T1" fmla="*/ 103 h 280"/>
                <a:gd name="T2" fmla="*/ 255 w 280"/>
                <a:gd name="T3" fmla="*/ 63 h 280"/>
                <a:gd name="T4" fmla="*/ 207 w 280"/>
                <a:gd name="T5" fmla="*/ 29 h 280"/>
                <a:gd name="T6" fmla="*/ 171 w 280"/>
                <a:gd name="T7" fmla="*/ 41 h 280"/>
                <a:gd name="T8" fmla="*/ 124 w 280"/>
                <a:gd name="T9" fmla="*/ 0 h 280"/>
                <a:gd name="T10" fmla="*/ 103 w 280"/>
                <a:gd name="T11" fmla="*/ 50 h 280"/>
                <a:gd name="T12" fmla="*/ 53 w 280"/>
                <a:gd name="T13" fmla="*/ 29 h 280"/>
                <a:gd name="T14" fmla="*/ 29 w 280"/>
                <a:gd name="T15" fmla="*/ 73 h 280"/>
                <a:gd name="T16" fmla="*/ 41 w 280"/>
                <a:gd name="T17" fmla="*/ 109 h 280"/>
                <a:gd name="T18" fmla="*/ 0 w 280"/>
                <a:gd name="T19" fmla="*/ 157 h 280"/>
                <a:gd name="T20" fmla="*/ 50 w 280"/>
                <a:gd name="T21" fmla="*/ 177 h 280"/>
                <a:gd name="T22" fmla="*/ 25 w 280"/>
                <a:gd name="T23" fmla="*/ 217 h 280"/>
                <a:gd name="T24" fmla="*/ 73 w 280"/>
                <a:gd name="T25" fmla="*/ 251 h 280"/>
                <a:gd name="T26" fmla="*/ 109 w 280"/>
                <a:gd name="T27" fmla="*/ 239 h 280"/>
                <a:gd name="T28" fmla="*/ 157 w 280"/>
                <a:gd name="T29" fmla="*/ 280 h 280"/>
                <a:gd name="T30" fmla="*/ 178 w 280"/>
                <a:gd name="T31" fmla="*/ 230 h 280"/>
                <a:gd name="T32" fmla="*/ 227 w 280"/>
                <a:gd name="T33" fmla="*/ 251 h 280"/>
                <a:gd name="T34" fmla="*/ 251 w 280"/>
                <a:gd name="T35" fmla="*/ 207 h 280"/>
                <a:gd name="T36" fmla="*/ 240 w 280"/>
                <a:gd name="T37" fmla="*/ 171 h 280"/>
                <a:gd name="T38" fmla="*/ 280 w 280"/>
                <a:gd name="T39" fmla="*/ 123 h 280"/>
                <a:gd name="T40" fmla="*/ 266 w 280"/>
                <a:gd name="T41" fmla="*/ 161 h 280"/>
                <a:gd name="T42" fmla="*/ 225 w 280"/>
                <a:gd name="T43" fmla="*/ 196 h 280"/>
                <a:gd name="T44" fmla="*/ 220 w 280"/>
                <a:gd name="T45" fmla="*/ 244 h 280"/>
                <a:gd name="T46" fmla="*/ 174 w 280"/>
                <a:gd name="T47" fmla="*/ 221 h 280"/>
                <a:gd name="T48" fmla="*/ 157 w 280"/>
                <a:gd name="T49" fmla="*/ 270 h 280"/>
                <a:gd name="T50" fmla="*/ 119 w 280"/>
                <a:gd name="T51" fmla="*/ 239 h 280"/>
                <a:gd name="T52" fmla="*/ 85 w 280"/>
                <a:gd name="T53" fmla="*/ 225 h 280"/>
                <a:gd name="T54" fmla="*/ 37 w 280"/>
                <a:gd name="T55" fmla="*/ 220 h 280"/>
                <a:gd name="T56" fmla="*/ 60 w 280"/>
                <a:gd name="T57" fmla="*/ 173 h 280"/>
                <a:gd name="T58" fmla="*/ 11 w 280"/>
                <a:gd name="T59" fmla="*/ 157 h 280"/>
                <a:gd name="T60" fmla="*/ 41 w 280"/>
                <a:gd name="T61" fmla="*/ 119 h 280"/>
                <a:gd name="T62" fmla="*/ 37 w 280"/>
                <a:gd name="T63" fmla="*/ 66 h 280"/>
                <a:gd name="T64" fmla="*/ 66 w 280"/>
                <a:gd name="T65" fmla="*/ 37 h 280"/>
                <a:gd name="T66" fmla="*/ 119 w 280"/>
                <a:gd name="T67" fmla="*/ 41 h 280"/>
                <a:gd name="T68" fmla="*/ 157 w 280"/>
                <a:gd name="T69" fmla="*/ 10 h 280"/>
                <a:gd name="T70" fmla="*/ 174 w 280"/>
                <a:gd name="T71" fmla="*/ 60 h 280"/>
                <a:gd name="T72" fmla="*/ 220 w 280"/>
                <a:gd name="T73" fmla="*/ 37 h 280"/>
                <a:gd name="T74" fmla="*/ 225 w 280"/>
                <a:gd name="T75" fmla="*/ 84 h 280"/>
                <a:gd name="T76" fmla="*/ 266 w 280"/>
                <a:gd name="T77" fmla="*/ 119 h 280"/>
                <a:gd name="T78" fmla="*/ 140 w 280"/>
                <a:gd name="T79" fmla="*/ 93 h 280"/>
                <a:gd name="T80" fmla="*/ 187 w 280"/>
                <a:gd name="T81" fmla="*/ 140 h 280"/>
                <a:gd name="T82" fmla="*/ 104 w 280"/>
                <a:gd name="T83" fmla="*/ 140 h 280"/>
                <a:gd name="T84" fmla="*/ 140 w 280"/>
                <a:gd name="T85" fmla="*/ 1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280">
                  <a:moveTo>
                    <a:pt x="266" y="109"/>
                  </a:moveTo>
                  <a:cubicBezTo>
                    <a:pt x="240" y="109"/>
                    <a:pt x="240" y="109"/>
                    <a:pt x="240" y="109"/>
                  </a:cubicBezTo>
                  <a:cubicBezTo>
                    <a:pt x="235" y="109"/>
                    <a:pt x="232" y="107"/>
                    <a:pt x="230" y="103"/>
                  </a:cubicBezTo>
                  <a:cubicBezTo>
                    <a:pt x="229" y="99"/>
                    <a:pt x="230" y="95"/>
                    <a:pt x="232" y="92"/>
                  </a:cubicBezTo>
                  <a:cubicBezTo>
                    <a:pt x="251" y="73"/>
                    <a:pt x="251" y="73"/>
                    <a:pt x="251" y="73"/>
                  </a:cubicBezTo>
                  <a:cubicBezTo>
                    <a:pt x="254" y="71"/>
                    <a:pt x="255" y="67"/>
                    <a:pt x="255" y="63"/>
                  </a:cubicBezTo>
                  <a:cubicBezTo>
                    <a:pt x="255" y="59"/>
                    <a:pt x="254" y="56"/>
                    <a:pt x="251" y="53"/>
                  </a:cubicBezTo>
                  <a:cubicBezTo>
                    <a:pt x="227" y="29"/>
                    <a:pt x="227" y="29"/>
                    <a:pt x="227" y="29"/>
                  </a:cubicBezTo>
                  <a:cubicBezTo>
                    <a:pt x="222" y="24"/>
                    <a:pt x="212" y="24"/>
                    <a:pt x="207" y="29"/>
                  </a:cubicBezTo>
                  <a:cubicBezTo>
                    <a:pt x="188" y="48"/>
                    <a:pt x="188" y="48"/>
                    <a:pt x="188" y="48"/>
                  </a:cubicBezTo>
                  <a:cubicBezTo>
                    <a:pt x="186" y="51"/>
                    <a:pt x="181" y="52"/>
                    <a:pt x="178" y="50"/>
                  </a:cubicBezTo>
                  <a:cubicBezTo>
                    <a:pt x="174" y="48"/>
                    <a:pt x="171" y="45"/>
                    <a:pt x="171" y="41"/>
                  </a:cubicBezTo>
                  <a:cubicBezTo>
                    <a:pt x="171" y="14"/>
                    <a:pt x="171" y="14"/>
                    <a:pt x="171" y="14"/>
                  </a:cubicBezTo>
                  <a:cubicBezTo>
                    <a:pt x="171" y="7"/>
                    <a:pt x="165" y="0"/>
                    <a:pt x="157" y="0"/>
                  </a:cubicBezTo>
                  <a:cubicBezTo>
                    <a:pt x="124" y="0"/>
                    <a:pt x="124" y="0"/>
                    <a:pt x="124" y="0"/>
                  </a:cubicBezTo>
                  <a:cubicBezTo>
                    <a:pt x="116" y="0"/>
                    <a:pt x="109" y="7"/>
                    <a:pt x="109" y="14"/>
                  </a:cubicBezTo>
                  <a:cubicBezTo>
                    <a:pt x="109" y="41"/>
                    <a:pt x="109" y="41"/>
                    <a:pt x="109" y="41"/>
                  </a:cubicBezTo>
                  <a:cubicBezTo>
                    <a:pt x="109" y="45"/>
                    <a:pt x="107" y="48"/>
                    <a:pt x="103" y="50"/>
                  </a:cubicBezTo>
                  <a:cubicBezTo>
                    <a:pt x="99" y="52"/>
                    <a:pt x="95" y="51"/>
                    <a:pt x="92" y="48"/>
                  </a:cubicBezTo>
                  <a:cubicBezTo>
                    <a:pt x="73" y="29"/>
                    <a:pt x="73" y="29"/>
                    <a:pt x="73" y="29"/>
                  </a:cubicBezTo>
                  <a:cubicBezTo>
                    <a:pt x="68" y="24"/>
                    <a:pt x="58" y="24"/>
                    <a:pt x="53" y="29"/>
                  </a:cubicBezTo>
                  <a:cubicBezTo>
                    <a:pt x="29" y="53"/>
                    <a:pt x="29" y="53"/>
                    <a:pt x="29" y="53"/>
                  </a:cubicBezTo>
                  <a:cubicBezTo>
                    <a:pt x="27" y="56"/>
                    <a:pt x="25" y="59"/>
                    <a:pt x="25" y="63"/>
                  </a:cubicBezTo>
                  <a:cubicBezTo>
                    <a:pt x="25" y="67"/>
                    <a:pt x="27" y="71"/>
                    <a:pt x="29" y="73"/>
                  </a:cubicBezTo>
                  <a:cubicBezTo>
                    <a:pt x="48" y="92"/>
                    <a:pt x="48" y="92"/>
                    <a:pt x="48" y="92"/>
                  </a:cubicBezTo>
                  <a:cubicBezTo>
                    <a:pt x="51" y="95"/>
                    <a:pt x="52" y="99"/>
                    <a:pt x="50" y="103"/>
                  </a:cubicBezTo>
                  <a:cubicBezTo>
                    <a:pt x="49" y="107"/>
                    <a:pt x="45" y="109"/>
                    <a:pt x="41" y="109"/>
                  </a:cubicBezTo>
                  <a:cubicBezTo>
                    <a:pt x="15" y="109"/>
                    <a:pt x="15" y="109"/>
                    <a:pt x="15" y="109"/>
                  </a:cubicBezTo>
                  <a:cubicBezTo>
                    <a:pt x="7" y="109"/>
                    <a:pt x="0" y="115"/>
                    <a:pt x="0" y="123"/>
                  </a:cubicBezTo>
                  <a:cubicBezTo>
                    <a:pt x="0" y="157"/>
                    <a:pt x="0" y="157"/>
                    <a:pt x="0" y="157"/>
                  </a:cubicBezTo>
                  <a:cubicBezTo>
                    <a:pt x="0" y="165"/>
                    <a:pt x="7" y="171"/>
                    <a:pt x="15" y="171"/>
                  </a:cubicBezTo>
                  <a:cubicBezTo>
                    <a:pt x="41" y="171"/>
                    <a:pt x="41" y="171"/>
                    <a:pt x="41" y="171"/>
                  </a:cubicBezTo>
                  <a:cubicBezTo>
                    <a:pt x="45" y="171"/>
                    <a:pt x="48" y="174"/>
                    <a:pt x="50" y="177"/>
                  </a:cubicBezTo>
                  <a:cubicBezTo>
                    <a:pt x="52" y="181"/>
                    <a:pt x="51" y="185"/>
                    <a:pt x="48" y="188"/>
                  </a:cubicBezTo>
                  <a:cubicBezTo>
                    <a:pt x="29" y="207"/>
                    <a:pt x="29" y="207"/>
                    <a:pt x="29" y="207"/>
                  </a:cubicBezTo>
                  <a:cubicBezTo>
                    <a:pt x="27" y="210"/>
                    <a:pt x="25" y="213"/>
                    <a:pt x="25" y="217"/>
                  </a:cubicBezTo>
                  <a:cubicBezTo>
                    <a:pt x="25" y="221"/>
                    <a:pt x="27" y="225"/>
                    <a:pt x="29" y="227"/>
                  </a:cubicBezTo>
                  <a:cubicBezTo>
                    <a:pt x="53" y="251"/>
                    <a:pt x="53" y="251"/>
                    <a:pt x="53" y="251"/>
                  </a:cubicBezTo>
                  <a:cubicBezTo>
                    <a:pt x="58" y="256"/>
                    <a:pt x="68" y="256"/>
                    <a:pt x="73" y="251"/>
                  </a:cubicBezTo>
                  <a:cubicBezTo>
                    <a:pt x="92" y="232"/>
                    <a:pt x="92" y="232"/>
                    <a:pt x="92" y="232"/>
                  </a:cubicBezTo>
                  <a:cubicBezTo>
                    <a:pt x="95" y="229"/>
                    <a:pt x="99" y="229"/>
                    <a:pt x="103" y="230"/>
                  </a:cubicBezTo>
                  <a:cubicBezTo>
                    <a:pt x="107" y="232"/>
                    <a:pt x="109" y="235"/>
                    <a:pt x="109" y="239"/>
                  </a:cubicBezTo>
                  <a:cubicBezTo>
                    <a:pt x="109" y="266"/>
                    <a:pt x="109" y="266"/>
                    <a:pt x="109" y="266"/>
                  </a:cubicBezTo>
                  <a:cubicBezTo>
                    <a:pt x="109" y="274"/>
                    <a:pt x="116" y="280"/>
                    <a:pt x="124" y="280"/>
                  </a:cubicBezTo>
                  <a:cubicBezTo>
                    <a:pt x="157" y="280"/>
                    <a:pt x="157" y="280"/>
                    <a:pt x="157" y="280"/>
                  </a:cubicBezTo>
                  <a:cubicBezTo>
                    <a:pt x="165" y="280"/>
                    <a:pt x="171" y="274"/>
                    <a:pt x="171" y="266"/>
                  </a:cubicBezTo>
                  <a:cubicBezTo>
                    <a:pt x="171" y="239"/>
                    <a:pt x="171" y="239"/>
                    <a:pt x="171" y="239"/>
                  </a:cubicBezTo>
                  <a:cubicBezTo>
                    <a:pt x="171" y="235"/>
                    <a:pt x="174" y="232"/>
                    <a:pt x="178" y="230"/>
                  </a:cubicBezTo>
                  <a:cubicBezTo>
                    <a:pt x="181" y="229"/>
                    <a:pt x="186" y="229"/>
                    <a:pt x="188" y="232"/>
                  </a:cubicBezTo>
                  <a:cubicBezTo>
                    <a:pt x="207" y="251"/>
                    <a:pt x="207" y="251"/>
                    <a:pt x="207" y="251"/>
                  </a:cubicBezTo>
                  <a:cubicBezTo>
                    <a:pt x="212" y="256"/>
                    <a:pt x="222" y="256"/>
                    <a:pt x="227" y="251"/>
                  </a:cubicBezTo>
                  <a:cubicBezTo>
                    <a:pt x="251" y="227"/>
                    <a:pt x="251" y="227"/>
                    <a:pt x="251" y="227"/>
                  </a:cubicBezTo>
                  <a:cubicBezTo>
                    <a:pt x="254" y="225"/>
                    <a:pt x="255" y="221"/>
                    <a:pt x="255" y="217"/>
                  </a:cubicBezTo>
                  <a:cubicBezTo>
                    <a:pt x="255" y="213"/>
                    <a:pt x="254" y="210"/>
                    <a:pt x="251" y="207"/>
                  </a:cubicBezTo>
                  <a:cubicBezTo>
                    <a:pt x="232" y="188"/>
                    <a:pt x="232" y="188"/>
                    <a:pt x="232" y="188"/>
                  </a:cubicBezTo>
                  <a:cubicBezTo>
                    <a:pt x="230" y="185"/>
                    <a:pt x="229" y="181"/>
                    <a:pt x="230" y="177"/>
                  </a:cubicBezTo>
                  <a:cubicBezTo>
                    <a:pt x="232" y="174"/>
                    <a:pt x="235" y="171"/>
                    <a:pt x="240" y="171"/>
                  </a:cubicBezTo>
                  <a:cubicBezTo>
                    <a:pt x="266" y="171"/>
                    <a:pt x="266" y="171"/>
                    <a:pt x="266" y="171"/>
                  </a:cubicBezTo>
                  <a:cubicBezTo>
                    <a:pt x="274" y="171"/>
                    <a:pt x="280" y="165"/>
                    <a:pt x="280" y="157"/>
                  </a:cubicBezTo>
                  <a:cubicBezTo>
                    <a:pt x="280" y="123"/>
                    <a:pt x="280" y="123"/>
                    <a:pt x="280" y="123"/>
                  </a:cubicBezTo>
                  <a:cubicBezTo>
                    <a:pt x="280" y="115"/>
                    <a:pt x="274" y="109"/>
                    <a:pt x="266" y="109"/>
                  </a:cubicBezTo>
                  <a:moveTo>
                    <a:pt x="270" y="157"/>
                  </a:moveTo>
                  <a:cubicBezTo>
                    <a:pt x="270" y="159"/>
                    <a:pt x="268" y="161"/>
                    <a:pt x="266" y="161"/>
                  </a:cubicBezTo>
                  <a:cubicBezTo>
                    <a:pt x="240" y="161"/>
                    <a:pt x="240" y="161"/>
                    <a:pt x="240" y="161"/>
                  </a:cubicBezTo>
                  <a:cubicBezTo>
                    <a:pt x="231" y="161"/>
                    <a:pt x="224" y="166"/>
                    <a:pt x="221" y="173"/>
                  </a:cubicBezTo>
                  <a:cubicBezTo>
                    <a:pt x="217" y="181"/>
                    <a:pt x="219" y="190"/>
                    <a:pt x="225" y="196"/>
                  </a:cubicBezTo>
                  <a:cubicBezTo>
                    <a:pt x="244" y="214"/>
                    <a:pt x="244" y="214"/>
                    <a:pt x="244" y="214"/>
                  </a:cubicBezTo>
                  <a:cubicBezTo>
                    <a:pt x="245" y="216"/>
                    <a:pt x="245" y="218"/>
                    <a:pt x="244" y="220"/>
                  </a:cubicBezTo>
                  <a:cubicBezTo>
                    <a:pt x="220" y="244"/>
                    <a:pt x="220" y="244"/>
                    <a:pt x="220" y="244"/>
                  </a:cubicBezTo>
                  <a:cubicBezTo>
                    <a:pt x="218" y="245"/>
                    <a:pt x="216" y="245"/>
                    <a:pt x="214" y="244"/>
                  </a:cubicBezTo>
                  <a:cubicBezTo>
                    <a:pt x="196" y="225"/>
                    <a:pt x="196" y="225"/>
                    <a:pt x="196" y="225"/>
                  </a:cubicBezTo>
                  <a:cubicBezTo>
                    <a:pt x="190" y="219"/>
                    <a:pt x="181" y="217"/>
                    <a:pt x="174" y="221"/>
                  </a:cubicBezTo>
                  <a:cubicBezTo>
                    <a:pt x="166" y="224"/>
                    <a:pt x="161" y="231"/>
                    <a:pt x="161" y="239"/>
                  </a:cubicBezTo>
                  <a:cubicBezTo>
                    <a:pt x="161" y="266"/>
                    <a:pt x="161" y="266"/>
                    <a:pt x="161" y="266"/>
                  </a:cubicBezTo>
                  <a:cubicBezTo>
                    <a:pt x="161" y="268"/>
                    <a:pt x="159" y="270"/>
                    <a:pt x="157" y="270"/>
                  </a:cubicBezTo>
                  <a:cubicBezTo>
                    <a:pt x="124" y="270"/>
                    <a:pt x="124" y="270"/>
                    <a:pt x="124" y="270"/>
                  </a:cubicBezTo>
                  <a:cubicBezTo>
                    <a:pt x="121" y="270"/>
                    <a:pt x="119" y="268"/>
                    <a:pt x="119" y="266"/>
                  </a:cubicBezTo>
                  <a:cubicBezTo>
                    <a:pt x="119" y="239"/>
                    <a:pt x="119" y="239"/>
                    <a:pt x="119" y="239"/>
                  </a:cubicBezTo>
                  <a:cubicBezTo>
                    <a:pt x="119" y="231"/>
                    <a:pt x="115" y="224"/>
                    <a:pt x="107" y="221"/>
                  </a:cubicBezTo>
                  <a:cubicBezTo>
                    <a:pt x="104" y="220"/>
                    <a:pt x="102" y="219"/>
                    <a:pt x="99" y="219"/>
                  </a:cubicBezTo>
                  <a:cubicBezTo>
                    <a:pt x="94" y="219"/>
                    <a:pt x="89" y="221"/>
                    <a:pt x="85" y="225"/>
                  </a:cubicBezTo>
                  <a:cubicBezTo>
                    <a:pt x="66" y="244"/>
                    <a:pt x="66" y="244"/>
                    <a:pt x="66" y="244"/>
                  </a:cubicBezTo>
                  <a:cubicBezTo>
                    <a:pt x="64" y="245"/>
                    <a:pt x="62" y="245"/>
                    <a:pt x="60" y="244"/>
                  </a:cubicBezTo>
                  <a:cubicBezTo>
                    <a:pt x="37" y="220"/>
                    <a:pt x="37" y="220"/>
                    <a:pt x="37" y="220"/>
                  </a:cubicBezTo>
                  <a:cubicBezTo>
                    <a:pt x="35" y="218"/>
                    <a:pt x="35" y="216"/>
                    <a:pt x="37" y="214"/>
                  </a:cubicBezTo>
                  <a:cubicBezTo>
                    <a:pt x="55" y="196"/>
                    <a:pt x="55" y="196"/>
                    <a:pt x="55" y="196"/>
                  </a:cubicBezTo>
                  <a:cubicBezTo>
                    <a:pt x="61" y="190"/>
                    <a:pt x="63" y="181"/>
                    <a:pt x="60" y="173"/>
                  </a:cubicBezTo>
                  <a:cubicBezTo>
                    <a:pt x="56" y="166"/>
                    <a:pt x="49" y="161"/>
                    <a:pt x="41" y="161"/>
                  </a:cubicBezTo>
                  <a:cubicBezTo>
                    <a:pt x="15" y="161"/>
                    <a:pt x="15" y="161"/>
                    <a:pt x="15" y="161"/>
                  </a:cubicBezTo>
                  <a:cubicBezTo>
                    <a:pt x="12" y="161"/>
                    <a:pt x="11" y="159"/>
                    <a:pt x="11" y="157"/>
                  </a:cubicBezTo>
                  <a:cubicBezTo>
                    <a:pt x="11" y="123"/>
                    <a:pt x="11" y="123"/>
                    <a:pt x="11" y="123"/>
                  </a:cubicBezTo>
                  <a:cubicBezTo>
                    <a:pt x="11" y="121"/>
                    <a:pt x="12" y="119"/>
                    <a:pt x="15" y="119"/>
                  </a:cubicBezTo>
                  <a:cubicBezTo>
                    <a:pt x="41" y="119"/>
                    <a:pt x="41" y="119"/>
                    <a:pt x="41" y="119"/>
                  </a:cubicBezTo>
                  <a:cubicBezTo>
                    <a:pt x="49" y="119"/>
                    <a:pt x="56" y="115"/>
                    <a:pt x="60" y="107"/>
                  </a:cubicBezTo>
                  <a:cubicBezTo>
                    <a:pt x="63" y="99"/>
                    <a:pt x="61" y="90"/>
                    <a:pt x="55" y="84"/>
                  </a:cubicBezTo>
                  <a:cubicBezTo>
                    <a:pt x="37" y="66"/>
                    <a:pt x="37" y="66"/>
                    <a:pt x="37" y="66"/>
                  </a:cubicBezTo>
                  <a:cubicBezTo>
                    <a:pt x="35" y="64"/>
                    <a:pt x="35" y="62"/>
                    <a:pt x="37" y="60"/>
                  </a:cubicBezTo>
                  <a:cubicBezTo>
                    <a:pt x="60" y="37"/>
                    <a:pt x="60" y="37"/>
                    <a:pt x="60" y="37"/>
                  </a:cubicBezTo>
                  <a:cubicBezTo>
                    <a:pt x="62" y="35"/>
                    <a:pt x="64" y="35"/>
                    <a:pt x="66" y="37"/>
                  </a:cubicBezTo>
                  <a:cubicBezTo>
                    <a:pt x="85" y="55"/>
                    <a:pt x="85" y="55"/>
                    <a:pt x="85" y="55"/>
                  </a:cubicBezTo>
                  <a:cubicBezTo>
                    <a:pt x="91" y="61"/>
                    <a:pt x="99" y="63"/>
                    <a:pt x="107" y="60"/>
                  </a:cubicBezTo>
                  <a:cubicBezTo>
                    <a:pt x="115" y="56"/>
                    <a:pt x="119" y="49"/>
                    <a:pt x="119" y="41"/>
                  </a:cubicBezTo>
                  <a:cubicBezTo>
                    <a:pt x="119" y="14"/>
                    <a:pt x="119" y="14"/>
                    <a:pt x="119" y="14"/>
                  </a:cubicBezTo>
                  <a:cubicBezTo>
                    <a:pt x="119" y="12"/>
                    <a:pt x="121" y="10"/>
                    <a:pt x="124" y="10"/>
                  </a:cubicBezTo>
                  <a:cubicBezTo>
                    <a:pt x="157" y="10"/>
                    <a:pt x="157" y="10"/>
                    <a:pt x="157" y="10"/>
                  </a:cubicBezTo>
                  <a:cubicBezTo>
                    <a:pt x="159" y="10"/>
                    <a:pt x="161" y="12"/>
                    <a:pt x="161" y="14"/>
                  </a:cubicBezTo>
                  <a:cubicBezTo>
                    <a:pt x="161" y="41"/>
                    <a:pt x="161" y="41"/>
                    <a:pt x="161" y="41"/>
                  </a:cubicBezTo>
                  <a:cubicBezTo>
                    <a:pt x="161" y="49"/>
                    <a:pt x="166" y="56"/>
                    <a:pt x="174" y="60"/>
                  </a:cubicBezTo>
                  <a:cubicBezTo>
                    <a:pt x="181" y="63"/>
                    <a:pt x="190" y="61"/>
                    <a:pt x="196" y="55"/>
                  </a:cubicBezTo>
                  <a:cubicBezTo>
                    <a:pt x="214" y="37"/>
                    <a:pt x="214" y="37"/>
                    <a:pt x="214" y="37"/>
                  </a:cubicBezTo>
                  <a:cubicBezTo>
                    <a:pt x="216" y="35"/>
                    <a:pt x="219" y="35"/>
                    <a:pt x="220" y="37"/>
                  </a:cubicBezTo>
                  <a:cubicBezTo>
                    <a:pt x="244" y="60"/>
                    <a:pt x="244" y="60"/>
                    <a:pt x="244" y="60"/>
                  </a:cubicBezTo>
                  <a:cubicBezTo>
                    <a:pt x="245" y="62"/>
                    <a:pt x="245" y="64"/>
                    <a:pt x="244" y="66"/>
                  </a:cubicBezTo>
                  <a:cubicBezTo>
                    <a:pt x="225" y="84"/>
                    <a:pt x="225" y="84"/>
                    <a:pt x="225" y="84"/>
                  </a:cubicBezTo>
                  <a:cubicBezTo>
                    <a:pt x="219" y="90"/>
                    <a:pt x="217" y="99"/>
                    <a:pt x="221" y="107"/>
                  </a:cubicBezTo>
                  <a:cubicBezTo>
                    <a:pt x="224" y="115"/>
                    <a:pt x="231" y="119"/>
                    <a:pt x="240" y="119"/>
                  </a:cubicBezTo>
                  <a:cubicBezTo>
                    <a:pt x="266" y="119"/>
                    <a:pt x="266" y="119"/>
                    <a:pt x="266" y="119"/>
                  </a:cubicBezTo>
                  <a:cubicBezTo>
                    <a:pt x="268" y="119"/>
                    <a:pt x="270" y="121"/>
                    <a:pt x="270" y="123"/>
                  </a:cubicBezTo>
                  <a:lnTo>
                    <a:pt x="270" y="157"/>
                  </a:lnTo>
                  <a:close/>
                  <a:moveTo>
                    <a:pt x="140" y="93"/>
                  </a:moveTo>
                  <a:cubicBezTo>
                    <a:pt x="114" y="93"/>
                    <a:pt x="94" y="114"/>
                    <a:pt x="94" y="140"/>
                  </a:cubicBezTo>
                  <a:cubicBezTo>
                    <a:pt x="94" y="166"/>
                    <a:pt x="114" y="187"/>
                    <a:pt x="140" y="187"/>
                  </a:cubicBezTo>
                  <a:cubicBezTo>
                    <a:pt x="166" y="187"/>
                    <a:pt x="187" y="166"/>
                    <a:pt x="187" y="140"/>
                  </a:cubicBezTo>
                  <a:cubicBezTo>
                    <a:pt x="187" y="114"/>
                    <a:pt x="166" y="93"/>
                    <a:pt x="140" y="93"/>
                  </a:cubicBezTo>
                  <a:moveTo>
                    <a:pt x="140" y="176"/>
                  </a:moveTo>
                  <a:cubicBezTo>
                    <a:pt x="120" y="176"/>
                    <a:pt x="104" y="160"/>
                    <a:pt x="104" y="140"/>
                  </a:cubicBezTo>
                  <a:cubicBezTo>
                    <a:pt x="104" y="120"/>
                    <a:pt x="120" y="104"/>
                    <a:pt x="140" y="104"/>
                  </a:cubicBezTo>
                  <a:cubicBezTo>
                    <a:pt x="160" y="104"/>
                    <a:pt x="177" y="120"/>
                    <a:pt x="177" y="140"/>
                  </a:cubicBezTo>
                  <a:cubicBezTo>
                    <a:pt x="177" y="160"/>
                    <a:pt x="160" y="176"/>
                    <a:pt x="140" y="17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a:extLst>
                <a:ext uri="{FF2B5EF4-FFF2-40B4-BE49-F238E27FC236}">
                  <a16:creationId xmlns:a16="http://schemas.microsoft.com/office/drawing/2014/main" id="{83F4C327-714A-43FF-BF86-74E0440788A0}"/>
                </a:ext>
              </a:extLst>
            </p:cNvPr>
            <p:cNvSpPr txBox="1"/>
            <p:nvPr/>
          </p:nvSpPr>
          <p:spPr>
            <a:xfrm>
              <a:off x="6596219" y="3134697"/>
              <a:ext cx="1668702"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Make quality</a:t>
              </a:r>
            </a:p>
            <a:p>
              <a:pPr algn="ctr"/>
              <a:r>
                <a:rPr lang="en-US" b="1" dirty="0">
                  <a:solidFill>
                    <a:schemeClr val="bg1"/>
                  </a:solidFill>
                  <a:latin typeface="PT Sans" panose="020B0503020203020204" pitchFamily="34" charset="0"/>
                  <a:ea typeface="PT Sans" panose="020B0503020203020204" pitchFamily="34" charset="0"/>
                </a:rPr>
                <a:t>Products</a:t>
              </a:r>
            </a:p>
          </p:txBody>
        </p:sp>
        <p:grpSp>
          <p:nvGrpSpPr>
            <p:cNvPr id="31" name="Group 30">
              <a:extLst>
                <a:ext uri="{FF2B5EF4-FFF2-40B4-BE49-F238E27FC236}">
                  <a16:creationId xmlns:a16="http://schemas.microsoft.com/office/drawing/2014/main" id="{9612B514-E004-45E6-9CAE-B69DB4F1BDF1}"/>
                </a:ext>
              </a:extLst>
            </p:cNvPr>
            <p:cNvGrpSpPr/>
            <p:nvPr/>
          </p:nvGrpSpPr>
          <p:grpSpPr>
            <a:xfrm>
              <a:off x="7281126" y="3919192"/>
              <a:ext cx="298889" cy="298889"/>
              <a:chOff x="1830409" y="4619802"/>
              <a:chExt cx="298889" cy="298889"/>
            </a:xfrm>
          </p:grpSpPr>
          <p:sp>
            <p:nvSpPr>
              <p:cNvPr id="32" name="Oval 31">
                <a:extLst>
                  <a:ext uri="{FF2B5EF4-FFF2-40B4-BE49-F238E27FC236}">
                    <a16:creationId xmlns:a16="http://schemas.microsoft.com/office/drawing/2014/main" id="{36EAFB1E-E109-48D2-8084-0A57BEE87DDD}"/>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322ED50-DA4E-4F24-996B-8ACBE3082BBE}"/>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3</a:t>
                </a:r>
              </a:p>
            </p:txBody>
          </p:sp>
        </p:grpSp>
        <p:sp>
          <p:nvSpPr>
            <p:cNvPr id="34" name="Rectangle 20">
              <a:extLst>
                <a:ext uri="{FF2B5EF4-FFF2-40B4-BE49-F238E27FC236}">
                  <a16:creationId xmlns:a16="http://schemas.microsoft.com/office/drawing/2014/main" id="{3555D288-67C1-44EC-B360-75643C02FBBA}"/>
                </a:ext>
              </a:extLst>
            </p:cNvPr>
            <p:cNvSpPr>
              <a:spLocks/>
            </p:cNvSpPr>
            <p:nvPr/>
          </p:nvSpPr>
          <p:spPr bwMode="auto">
            <a:xfrm>
              <a:off x="6343648"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sp>
          <p:nvSpPr>
            <p:cNvPr id="35" name="Freeform 6">
              <a:extLst>
                <a:ext uri="{FF2B5EF4-FFF2-40B4-BE49-F238E27FC236}">
                  <a16:creationId xmlns:a16="http://schemas.microsoft.com/office/drawing/2014/main" id="{E215FF40-5581-436A-8283-89A1DC536448}"/>
                </a:ext>
              </a:extLst>
            </p:cNvPr>
            <p:cNvSpPr>
              <a:spLocks noEditPoints="1"/>
            </p:cNvSpPr>
            <p:nvPr/>
          </p:nvSpPr>
          <p:spPr bwMode="auto">
            <a:xfrm>
              <a:off x="9736176" y="2053493"/>
              <a:ext cx="727075" cy="730250"/>
            </a:xfrm>
            <a:custGeom>
              <a:avLst/>
              <a:gdLst>
                <a:gd name="T0" fmla="*/ 269 w 269"/>
                <a:gd name="T1" fmla="*/ 134 h 268"/>
                <a:gd name="T2" fmla="*/ 232 w 269"/>
                <a:gd name="T3" fmla="*/ 42 h 268"/>
                <a:gd name="T4" fmla="*/ 137 w 269"/>
                <a:gd name="T5" fmla="*/ 0 h 268"/>
                <a:gd name="T6" fmla="*/ 133 w 269"/>
                <a:gd name="T7" fmla="*/ 0 h 268"/>
                <a:gd name="T8" fmla="*/ 37 w 269"/>
                <a:gd name="T9" fmla="*/ 42 h 268"/>
                <a:gd name="T10" fmla="*/ 37 w 269"/>
                <a:gd name="T11" fmla="*/ 42 h 268"/>
                <a:gd name="T12" fmla="*/ 34 w 269"/>
                <a:gd name="T13" fmla="*/ 223 h 268"/>
                <a:gd name="T14" fmla="*/ 34 w 269"/>
                <a:gd name="T15" fmla="*/ 224 h 268"/>
                <a:gd name="T16" fmla="*/ 133 w 269"/>
                <a:gd name="T17" fmla="*/ 268 h 268"/>
                <a:gd name="T18" fmla="*/ 137 w 269"/>
                <a:gd name="T19" fmla="*/ 268 h 268"/>
                <a:gd name="T20" fmla="*/ 139 w 269"/>
                <a:gd name="T21" fmla="*/ 268 h 268"/>
                <a:gd name="T22" fmla="*/ 235 w 269"/>
                <a:gd name="T23" fmla="*/ 223 h 268"/>
                <a:gd name="T24" fmla="*/ 10 w 269"/>
                <a:gd name="T25" fmla="*/ 139 h 268"/>
                <a:gd name="T26" fmla="*/ 76 w 269"/>
                <a:gd name="T27" fmla="*/ 195 h 268"/>
                <a:gd name="T28" fmla="*/ 10 w 269"/>
                <a:gd name="T29" fmla="*/ 139 h 268"/>
                <a:gd name="T30" fmla="*/ 78 w 269"/>
                <a:gd name="T31" fmla="*/ 69 h 268"/>
                <a:gd name="T32" fmla="*/ 10 w 269"/>
                <a:gd name="T33" fmla="*/ 129 h 268"/>
                <a:gd name="T34" fmla="*/ 260 w 269"/>
                <a:gd name="T35" fmla="*/ 129 h 268"/>
                <a:gd name="T36" fmla="*/ 191 w 269"/>
                <a:gd name="T37" fmla="*/ 69 h 268"/>
                <a:gd name="T38" fmla="*/ 260 w 269"/>
                <a:gd name="T39" fmla="*/ 129 h 268"/>
                <a:gd name="T40" fmla="*/ 91 w 269"/>
                <a:gd name="T41" fmla="*/ 63 h 268"/>
                <a:gd name="T42" fmla="*/ 130 w 269"/>
                <a:gd name="T43" fmla="*/ 69 h 268"/>
                <a:gd name="T44" fmla="*/ 130 w 269"/>
                <a:gd name="T45" fmla="*/ 129 h 268"/>
                <a:gd name="T46" fmla="*/ 87 w 269"/>
                <a:gd name="T47" fmla="*/ 72 h 268"/>
                <a:gd name="T48" fmla="*/ 139 w 269"/>
                <a:gd name="T49" fmla="*/ 78 h 268"/>
                <a:gd name="T50" fmla="*/ 195 w 269"/>
                <a:gd name="T51" fmla="*/ 129 h 268"/>
                <a:gd name="T52" fmla="*/ 139 w 269"/>
                <a:gd name="T53" fmla="*/ 78 h 268"/>
                <a:gd name="T54" fmla="*/ 139 w 269"/>
                <a:gd name="T55" fmla="*/ 12 h 268"/>
                <a:gd name="T56" fmla="*/ 139 w 269"/>
                <a:gd name="T57" fmla="*/ 69 h 268"/>
                <a:gd name="T58" fmla="*/ 151 w 269"/>
                <a:gd name="T59" fmla="*/ 10 h 268"/>
                <a:gd name="T60" fmla="*/ 187 w 269"/>
                <a:gd name="T61" fmla="*/ 60 h 268"/>
                <a:gd name="T62" fmla="*/ 48 w 269"/>
                <a:gd name="T63" fmla="*/ 44 h 268"/>
                <a:gd name="T64" fmla="*/ 82 w 269"/>
                <a:gd name="T65" fmla="*/ 60 h 268"/>
                <a:gd name="T66" fmla="*/ 130 w 269"/>
                <a:gd name="T67" fmla="*/ 139 h 268"/>
                <a:gd name="T68" fmla="*/ 85 w 269"/>
                <a:gd name="T69" fmla="*/ 192 h 268"/>
                <a:gd name="T70" fmla="*/ 130 w 269"/>
                <a:gd name="T71" fmla="*/ 194 h 268"/>
                <a:gd name="T72" fmla="*/ 89 w 269"/>
                <a:gd name="T73" fmla="*/ 201 h 268"/>
                <a:gd name="T74" fmla="*/ 139 w 269"/>
                <a:gd name="T75" fmla="*/ 256 h 268"/>
                <a:gd name="T76" fmla="*/ 180 w 269"/>
                <a:gd name="T77" fmla="*/ 201 h 268"/>
                <a:gd name="T78" fmla="*/ 139 w 269"/>
                <a:gd name="T79" fmla="*/ 185 h 268"/>
                <a:gd name="T80" fmla="*/ 195 w 269"/>
                <a:gd name="T81" fmla="*/ 139 h 268"/>
                <a:gd name="T82" fmla="*/ 139 w 269"/>
                <a:gd name="T83" fmla="*/ 185 h 268"/>
                <a:gd name="T84" fmla="*/ 260 w 269"/>
                <a:gd name="T85" fmla="*/ 139 h 268"/>
                <a:gd name="T86" fmla="*/ 193 w 269"/>
                <a:gd name="T87" fmla="*/ 195 h 268"/>
                <a:gd name="T88" fmla="*/ 45 w 269"/>
                <a:gd name="T89" fmla="*/ 221 h 268"/>
                <a:gd name="T90" fmla="*/ 118 w 269"/>
                <a:gd name="T91" fmla="*/ 258 h 268"/>
                <a:gd name="T92" fmla="*/ 151 w 269"/>
                <a:gd name="T93" fmla="*/ 258 h 268"/>
                <a:gd name="T94" fmla="*/ 224 w 269"/>
                <a:gd name="T95" fmla="*/ 2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 h="268">
                  <a:moveTo>
                    <a:pt x="235" y="223"/>
                  </a:moveTo>
                  <a:cubicBezTo>
                    <a:pt x="256" y="199"/>
                    <a:pt x="269" y="168"/>
                    <a:pt x="269" y="134"/>
                  </a:cubicBezTo>
                  <a:cubicBezTo>
                    <a:pt x="269" y="99"/>
                    <a:pt x="255" y="66"/>
                    <a:pt x="233" y="42"/>
                  </a:cubicBezTo>
                  <a:cubicBezTo>
                    <a:pt x="232" y="42"/>
                    <a:pt x="232" y="42"/>
                    <a:pt x="232" y="42"/>
                  </a:cubicBezTo>
                  <a:cubicBezTo>
                    <a:pt x="209" y="17"/>
                    <a:pt x="176" y="1"/>
                    <a:pt x="139" y="0"/>
                  </a:cubicBezTo>
                  <a:cubicBezTo>
                    <a:pt x="137" y="0"/>
                    <a:pt x="137" y="0"/>
                    <a:pt x="137" y="0"/>
                  </a:cubicBezTo>
                  <a:cubicBezTo>
                    <a:pt x="136" y="0"/>
                    <a:pt x="135" y="0"/>
                    <a:pt x="135" y="0"/>
                  </a:cubicBezTo>
                  <a:cubicBezTo>
                    <a:pt x="134" y="0"/>
                    <a:pt x="133" y="0"/>
                    <a:pt x="133" y="0"/>
                  </a:cubicBezTo>
                  <a:cubicBezTo>
                    <a:pt x="130" y="0"/>
                    <a:pt x="130" y="0"/>
                    <a:pt x="130" y="0"/>
                  </a:cubicBezTo>
                  <a:cubicBezTo>
                    <a:pt x="93" y="1"/>
                    <a:pt x="60" y="17"/>
                    <a:pt x="37" y="42"/>
                  </a:cubicBezTo>
                  <a:cubicBezTo>
                    <a:pt x="37" y="42"/>
                    <a:pt x="37" y="42"/>
                    <a:pt x="37" y="42"/>
                  </a:cubicBezTo>
                  <a:cubicBezTo>
                    <a:pt x="37" y="42"/>
                    <a:pt x="37" y="42"/>
                    <a:pt x="37" y="42"/>
                  </a:cubicBezTo>
                  <a:cubicBezTo>
                    <a:pt x="14" y="66"/>
                    <a:pt x="0" y="99"/>
                    <a:pt x="0" y="134"/>
                  </a:cubicBezTo>
                  <a:cubicBezTo>
                    <a:pt x="0" y="168"/>
                    <a:pt x="13" y="199"/>
                    <a:pt x="34" y="223"/>
                  </a:cubicBezTo>
                  <a:cubicBezTo>
                    <a:pt x="34" y="223"/>
                    <a:pt x="34" y="223"/>
                    <a:pt x="34" y="223"/>
                  </a:cubicBezTo>
                  <a:cubicBezTo>
                    <a:pt x="34" y="223"/>
                    <a:pt x="34" y="223"/>
                    <a:pt x="34" y="224"/>
                  </a:cubicBezTo>
                  <a:cubicBezTo>
                    <a:pt x="58" y="250"/>
                    <a:pt x="92" y="267"/>
                    <a:pt x="130" y="268"/>
                  </a:cubicBezTo>
                  <a:cubicBezTo>
                    <a:pt x="133" y="268"/>
                    <a:pt x="133" y="268"/>
                    <a:pt x="133" y="268"/>
                  </a:cubicBezTo>
                  <a:cubicBezTo>
                    <a:pt x="133" y="268"/>
                    <a:pt x="134" y="268"/>
                    <a:pt x="135" y="268"/>
                  </a:cubicBezTo>
                  <a:cubicBezTo>
                    <a:pt x="135" y="268"/>
                    <a:pt x="136" y="268"/>
                    <a:pt x="137" y="268"/>
                  </a:cubicBezTo>
                  <a:cubicBezTo>
                    <a:pt x="139" y="268"/>
                    <a:pt x="139" y="268"/>
                    <a:pt x="139" y="268"/>
                  </a:cubicBezTo>
                  <a:cubicBezTo>
                    <a:pt x="139" y="268"/>
                    <a:pt x="139" y="268"/>
                    <a:pt x="139" y="268"/>
                  </a:cubicBezTo>
                  <a:cubicBezTo>
                    <a:pt x="177" y="267"/>
                    <a:pt x="211" y="250"/>
                    <a:pt x="235" y="223"/>
                  </a:cubicBezTo>
                  <a:cubicBezTo>
                    <a:pt x="235" y="223"/>
                    <a:pt x="235" y="223"/>
                    <a:pt x="235" y="223"/>
                  </a:cubicBezTo>
                  <a:cubicBezTo>
                    <a:pt x="235" y="223"/>
                    <a:pt x="235" y="223"/>
                    <a:pt x="235" y="223"/>
                  </a:cubicBezTo>
                  <a:moveTo>
                    <a:pt x="10" y="139"/>
                  </a:moveTo>
                  <a:cubicBezTo>
                    <a:pt x="65" y="139"/>
                    <a:pt x="65" y="139"/>
                    <a:pt x="65" y="139"/>
                  </a:cubicBezTo>
                  <a:cubicBezTo>
                    <a:pt x="66" y="158"/>
                    <a:pt x="70" y="177"/>
                    <a:pt x="76" y="195"/>
                  </a:cubicBezTo>
                  <a:cubicBezTo>
                    <a:pt x="63" y="200"/>
                    <a:pt x="51" y="206"/>
                    <a:pt x="39" y="214"/>
                  </a:cubicBezTo>
                  <a:cubicBezTo>
                    <a:pt x="21" y="194"/>
                    <a:pt x="11" y="167"/>
                    <a:pt x="10" y="139"/>
                  </a:cubicBezTo>
                  <a:moveTo>
                    <a:pt x="41" y="51"/>
                  </a:moveTo>
                  <a:cubicBezTo>
                    <a:pt x="53" y="58"/>
                    <a:pt x="65" y="64"/>
                    <a:pt x="78" y="69"/>
                  </a:cubicBezTo>
                  <a:cubicBezTo>
                    <a:pt x="70" y="88"/>
                    <a:pt x="66" y="108"/>
                    <a:pt x="65" y="129"/>
                  </a:cubicBezTo>
                  <a:cubicBezTo>
                    <a:pt x="10" y="129"/>
                    <a:pt x="10" y="129"/>
                    <a:pt x="10" y="129"/>
                  </a:cubicBezTo>
                  <a:cubicBezTo>
                    <a:pt x="11" y="99"/>
                    <a:pt x="22" y="72"/>
                    <a:pt x="41" y="51"/>
                  </a:cubicBezTo>
                  <a:moveTo>
                    <a:pt x="260" y="129"/>
                  </a:moveTo>
                  <a:cubicBezTo>
                    <a:pt x="204" y="129"/>
                    <a:pt x="204" y="129"/>
                    <a:pt x="204" y="129"/>
                  </a:cubicBezTo>
                  <a:cubicBezTo>
                    <a:pt x="203" y="108"/>
                    <a:pt x="199" y="88"/>
                    <a:pt x="191" y="69"/>
                  </a:cubicBezTo>
                  <a:cubicBezTo>
                    <a:pt x="204" y="64"/>
                    <a:pt x="216" y="58"/>
                    <a:pt x="228" y="51"/>
                  </a:cubicBezTo>
                  <a:cubicBezTo>
                    <a:pt x="247" y="72"/>
                    <a:pt x="259" y="99"/>
                    <a:pt x="260" y="129"/>
                  </a:cubicBezTo>
                  <a:moveTo>
                    <a:pt x="130" y="69"/>
                  </a:moveTo>
                  <a:cubicBezTo>
                    <a:pt x="117" y="69"/>
                    <a:pt x="103" y="67"/>
                    <a:pt x="91" y="63"/>
                  </a:cubicBezTo>
                  <a:cubicBezTo>
                    <a:pt x="100" y="44"/>
                    <a:pt x="113" y="26"/>
                    <a:pt x="130" y="12"/>
                  </a:cubicBezTo>
                  <a:lnTo>
                    <a:pt x="130" y="69"/>
                  </a:lnTo>
                  <a:close/>
                  <a:moveTo>
                    <a:pt x="130" y="78"/>
                  </a:moveTo>
                  <a:cubicBezTo>
                    <a:pt x="130" y="129"/>
                    <a:pt x="130" y="129"/>
                    <a:pt x="130" y="129"/>
                  </a:cubicBezTo>
                  <a:cubicBezTo>
                    <a:pt x="74" y="129"/>
                    <a:pt x="74" y="129"/>
                    <a:pt x="74" y="129"/>
                  </a:cubicBezTo>
                  <a:cubicBezTo>
                    <a:pt x="75" y="109"/>
                    <a:pt x="79" y="90"/>
                    <a:pt x="87" y="72"/>
                  </a:cubicBezTo>
                  <a:cubicBezTo>
                    <a:pt x="101" y="76"/>
                    <a:pt x="115" y="78"/>
                    <a:pt x="130" y="78"/>
                  </a:cubicBezTo>
                  <a:moveTo>
                    <a:pt x="139" y="78"/>
                  </a:moveTo>
                  <a:cubicBezTo>
                    <a:pt x="154" y="78"/>
                    <a:pt x="168" y="76"/>
                    <a:pt x="182" y="72"/>
                  </a:cubicBezTo>
                  <a:cubicBezTo>
                    <a:pt x="190" y="90"/>
                    <a:pt x="194" y="109"/>
                    <a:pt x="195" y="129"/>
                  </a:cubicBezTo>
                  <a:cubicBezTo>
                    <a:pt x="139" y="129"/>
                    <a:pt x="139" y="129"/>
                    <a:pt x="139" y="129"/>
                  </a:cubicBezTo>
                  <a:lnTo>
                    <a:pt x="139" y="78"/>
                  </a:lnTo>
                  <a:close/>
                  <a:moveTo>
                    <a:pt x="139" y="69"/>
                  </a:moveTo>
                  <a:cubicBezTo>
                    <a:pt x="139" y="12"/>
                    <a:pt x="139" y="12"/>
                    <a:pt x="139" y="12"/>
                  </a:cubicBezTo>
                  <a:cubicBezTo>
                    <a:pt x="156" y="26"/>
                    <a:pt x="169" y="44"/>
                    <a:pt x="178" y="63"/>
                  </a:cubicBezTo>
                  <a:cubicBezTo>
                    <a:pt x="166" y="67"/>
                    <a:pt x="153" y="69"/>
                    <a:pt x="139" y="69"/>
                  </a:cubicBezTo>
                  <a:moveTo>
                    <a:pt x="187" y="60"/>
                  </a:moveTo>
                  <a:cubicBezTo>
                    <a:pt x="179" y="42"/>
                    <a:pt x="166" y="25"/>
                    <a:pt x="151" y="10"/>
                  </a:cubicBezTo>
                  <a:cubicBezTo>
                    <a:pt x="178" y="14"/>
                    <a:pt x="202" y="26"/>
                    <a:pt x="221" y="44"/>
                  </a:cubicBezTo>
                  <a:cubicBezTo>
                    <a:pt x="211" y="51"/>
                    <a:pt x="199" y="56"/>
                    <a:pt x="187" y="60"/>
                  </a:cubicBezTo>
                  <a:moveTo>
                    <a:pt x="82" y="60"/>
                  </a:moveTo>
                  <a:cubicBezTo>
                    <a:pt x="70" y="56"/>
                    <a:pt x="59" y="51"/>
                    <a:pt x="48" y="44"/>
                  </a:cubicBezTo>
                  <a:cubicBezTo>
                    <a:pt x="67" y="26"/>
                    <a:pt x="91" y="14"/>
                    <a:pt x="118" y="10"/>
                  </a:cubicBezTo>
                  <a:cubicBezTo>
                    <a:pt x="103" y="25"/>
                    <a:pt x="91" y="42"/>
                    <a:pt x="82" y="60"/>
                  </a:cubicBezTo>
                  <a:moveTo>
                    <a:pt x="74" y="139"/>
                  </a:moveTo>
                  <a:cubicBezTo>
                    <a:pt x="130" y="139"/>
                    <a:pt x="130" y="139"/>
                    <a:pt x="130" y="139"/>
                  </a:cubicBezTo>
                  <a:cubicBezTo>
                    <a:pt x="130" y="185"/>
                    <a:pt x="130" y="185"/>
                    <a:pt x="130" y="185"/>
                  </a:cubicBezTo>
                  <a:cubicBezTo>
                    <a:pt x="115" y="186"/>
                    <a:pt x="100" y="188"/>
                    <a:pt x="85" y="192"/>
                  </a:cubicBezTo>
                  <a:cubicBezTo>
                    <a:pt x="79" y="175"/>
                    <a:pt x="75" y="157"/>
                    <a:pt x="74" y="139"/>
                  </a:cubicBezTo>
                  <a:moveTo>
                    <a:pt x="130" y="194"/>
                  </a:moveTo>
                  <a:cubicBezTo>
                    <a:pt x="130" y="256"/>
                    <a:pt x="130" y="256"/>
                    <a:pt x="130" y="256"/>
                  </a:cubicBezTo>
                  <a:cubicBezTo>
                    <a:pt x="112" y="241"/>
                    <a:pt x="98" y="222"/>
                    <a:pt x="89" y="201"/>
                  </a:cubicBezTo>
                  <a:cubicBezTo>
                    <a:pt x="102" y="197"/>
                    <a:pt x="116" y="195"/>
                    <a:pt x="130" y="194"/>
                  </a:cubicBezTo>
                  <a:moveTo>
                    <a:pt x="139" y="256"/>
                  </a:moveTo>
                  <a:cubicBezTo>
                    <a:pt x="139" y="194"/>
                    <a:pt x="139" y="194"/>
                    <a:pt x="139" y="194"/>
                  </a:cubicBezTo>
                  <a:cubicBezTo>
                    <a:pt x="153" y="195"/>
                    <a:pt x="167" y="197"/>
                    <a:pt x="180" y="201"/>
                  </a:cubicBezTo>
                  <a:cubicBezTo>
                    <a:pt x="171" y="222"/>
                    <a:pt x="157" y="241"/>
                    <a:pt x="139" y="256"/>
                  </a:cubicBezTo>
                  <a:moveTo>
                    <a:pt x="139" y="185"/>
                  </a:moveTo>
                  <a:cubicBezTo>
                    <a:pt x="139" y="139"/>
                    <a:pt x="139" y="139"/>
                    <a:pt x="139" y="139"/>
                  </a:cubicBezTo>
                  <a:cubicBezTo>
                    <a:pt x="195" y="139"/>
                    <a:pt x="195" y="139"/>
                    <a:pt x="195" y="139"/>
                  </a:cubicBezTo>
                  <a:cubicBezTo>
                    <a:pt x="194" y="157"/>
                    <a:pt x="191" y="175"/>
                    <a:pt x="184" y="192"/>
                  </a:cubicBezTo>
                  <a:cubicBezTo>
                    <a:pt x="170" y="188"/>
                    <a:pt x="155" y="186"/>
                    <a:pt x="139" y="185"/>
                  </a:cubicBezTo>
                  <a:moveTo>
                    <a:pt x="204" y="139"/>
                  </a:moveTo>
                  <a:cubicBezTo>
                    <a:pt x="260" y="139"/>
                    <a:pt x="260" y="139"/>
                    <a:pt x="260" y="139"/>
                  </a:cubicBezTo>
                  <a:cubicBezTo>
                    <a:pt x="259" y="167"/>
                    <a:pt x="248" y="194"/>
                    <a:pt x="230" y="214"/>
                  </a:cubicBezTo>
                  <a:cubicBezTo>
                    <a:pt x="219" y="206"/>
                    <a:pt x="206" y="200"/>
                    <a:pt x="193" y="195"/>
                  </a:cubicBezTo>
                  <a:cubicBezTo>
                    <a:pt x="200" y="177"/>
                    <a:pt x="203" y="158"/>
                    <a:pt x="204" y="139"/>
                  </a:cubicBezTo>
                  <a:moveTo>
                    <a:pt x="45" y="221"/>
                  </a:moveTo>
                  <a:cubicBezTo>
                    <a:pt x="56" y="214"/>
                    <a:pt x="68" y="208"/>
                    <a:pt x="80" y="204"/>
                  </a:cubicBezTo>
                  <a:cubicBezTo>
                    <a:pt x="89" y="224"/>
                    <a:pt x="102" y="243"/>
                    <a:pt x="118" y="258"/>
                  </a:cubicBezTo>
                  <a:cubicBezTo>
                    <a:pt x="90" y="254"/>
                    <a:pt x="64" y="241"/>
                    <a:pt x="45" y="221"/>
                  </a:cubicBezTo>
                  <a:moveTo>
                    <a:pt x="151" y="258"/>
                  </a:moveTo>
                  <a:cubicBezTo>
                    <a:pt x="167" y="243"/>
                    <a:pt x="180" y="224"/>
                    <a:pt x="189" y="204"/>
                  </a:cubicBezTo>
                  <a:cubicBezTo>
                    <a:pt x="201" y="208"/>
                    <a:pt x="213" y="214"/>
                    <a:pt x="224" y="221"/>
                  </a:cubicBezTo>
                  <a:cubicBezTo>
                    <a:pt x="205" y="241"/>
                    <a:pt x="179" y="254"/>
                    <a:pt x="151" y="2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291AFA04-5EC7-4653-A86A-569FFA8A885B}"/>
                </a:ext>
              </a:extLst>
            </p:cNvPr>
            <p:cNvSpPr txBox="1"/>
            <p:nvPr/>
          </p:nvSpPr>
          <p:spPr>
            <a:xfrm>
              <a:off x="9301274" y="3134697"/>
              <a:ext cx="1596878"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Publish</a:t>
              </a:r>
            </a:p>
            <a:p>
              <a:pPr algn="ctr"/>
              <a:r>
                <a:rPr lang="en-US" b="1" dirty="0">
                  <a:solidFill>
                    <a:schemeClr val="bg1"/>
                  </a:solidFill>
                  <a:latin typeface="PT Sans" panose="020B0503020203020204" pitchFamily="34" charset="0"/>
                  <a:ea typeface="PT Sans" panose="020B0503020203020204" pitchFamily="34" charset="0"/>
                </a:rPr>
                <a:t>Worldwide!</a:t>
              </a:r>
            </a:p>
          </p:txBody>
        </p:sp>
        <p:grpSp>
          <p:nvGrpSpPr>
            <p:cNvPr id="37" name="Group 36">
              <a:extLst>
                <a:ext uri="{FF2B5EF4-FFF2-40B4-BE49-F238E27FC236}">
                  <a16:creationId xmlns:a16="http://schemas.microsoft.com/office/drawing/2014/main" id="{0FD11515-2C15-4025-B23B-5DB3B563AC68}"/>
                </a:ext>
              </a:extLst>
            </p:cNvPr>
            <p:cNvGrpSpPr/>
            <p:nvPr/>
          </p:nvGrpSpPr>
          <p:grpSpPr>
            <a:xfrm>
              <a:off x="9950269" y="3919192"/>
              <a:ext cx="298889" cy="298889"/>
              <a:chOff x="1830409" y="4619802"/>
              <a:chExt cx="298889" cy="298889"/>
            </a:xfrm>
          </p:grpSpPr>
          <p:sp>
            <p:nvSpPr>
              <p:cNvPr id="38" name="Oval 37">
                <a:extLst>
                  <a:ext uri="{FF2B5EF4-FFF2-40B4-BE49-F238E27FC236}">
                    <a16:creationId xmlns:a16="http://schemas.microsoft.com/office/drawing/2014/main" id="{A606B91B-82F6-4E57-8122-21A5A7E47018}"/>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47C990-9133-47DA-B6C9-B06E25D9232C}"/>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4</a:t>
                </a:r>
              </a:p>
            </p:txBody>
          </p:sp>
        </p:grpSp>
        <p:sp>
          <p:nvSpPr>
            <p:cNvPr id="41" name="Rectangle 20">
              <a:extLst>
                <a:ext uri="{FF2B5EF4-FFF2-40B4-BE49-F238E27FC236}">
                  <a16:creationId xmlns:a16="http://schemas.microsoft.com/office/drawing/2014/main" id="{F51BD94C-1324-4EEB-BF8B-5ED4BF5C3CFB}"/>
                </a:ext>
              </a:extLst>
            </p:cNvPr>
            <p:cNvSpPr>
              <a:spLocks/>
            </p:cNvSpPr>
            <p:nvPr/>
          </p:nvSpPr>
          <p:spPr bwMode="auto">
            <a:xfrm>
              <a:off x="9012791"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sp>
          <p:nvSpPr>
            <p:cNvPr id="42" name="Rectangle 20">
              <a:extLst>
                <a:ext uri="{FF2B5EF4-FFF2-40B4-BE49-F238E27FC236}">
                  <a16:creationId xmlns:a16="http://schemas.microsoft.com/office/drawing/2014/main" id="{9F249490-BF32-4206-95B7-AFD599282A66}"/>
                </a:ext>
              </a:extLst>
            </p:cNvPr>
            <p:cNvSpPr>
              <a:spLocks/>
            </p:cNvSpPr>
            <p:nvPr/>
          </p:nvSpPr>
          <p:spPr bwMode="auto">
            <a:xfrm>
              <a:off x="3674506"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grpSp>
      <p:grpSp>
        <p:nvGrpSpPr>
          <p:cNvPr id="43" name="Group 42">
            <a:extLst>
              <a:ext uri="{FF2B5EF4-FFF2-40B4-BE49-F238E27FC236}">
                <a16:creationId xmlns:a16="http://schemas.microsoft.com/office/drawing/2014/main" id="{996C5586-D0FC-445A-BC97-892E0B0DA7E9}"/>
              </a:ext>
            </a:extLst>
          </p:cNvPr>
          <p:cNvGrpSpPr/>
          <p:nvPr/>
        </p:nvGrpSpPr>
        <p:grpSpPr>
          <a:xfrm>
            <a:off x="5503780" y="1730683"/>
            <a:ext cx="1184437" cy="138599"/>
            <a:chOff x="5583442" y="1730683"/>
            <a:chExt cx="1184437" cy="138599"/>
          </a:xfrm>
        </p:grpSpPr>
        <p:cxnSp>
          <p:nvCxnSpPr>
            <p:cNvPr id="44" name="Straight Connector 43">
              <a:extLst>
                <a:ext uri="{FF2B5EF4-FFF2-40B4-BE49-F238E27FC236}">
                  <a16:creationId xmlns:a16="http://schemas.microsoft.com/office/drawing/2014/main" id="{DEAEF499-8D30-49D4-AC5B-D816B533388B}"/>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C386F5-75C7-4165-979D-39913417725D}"/>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DF6C42-FE70-441E-951C-470EDBCA7412}"/>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1DAEB0-CCD1-4A03-8BCE-A1B13A07ED37}"/>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DD4CDB-DF40-4C01-A4B4-D0FDD05614BE}"/>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574990-DAF1-4E4F-AAA9-23D2BDB19D99}"/>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D80E04-8BA6-4AA0-BF0F-FAD23C53DC46}"/>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537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99E459F-9B02-4A68-BB60-CA7C0E7ECFF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15539"/>
          <a:stretch/>
        </p:blipFill>
        <p:spPr>
          <a:xfrm>
            <a:off x="0" y="0"/>
            <a:ext cx="12192000" cy="6858000"/>
          </a:xfrm>
        </p:spPr>
      </p:pic>
      <p:sp>
        <p:nvSpPr>
          <p:cNvPr id="47" name="Rectangle 46">
            <a:extLst>
              <a:ext uri="{FF2B5EF4-FFF2-40B4-BE49-F238E27FC236}">
                <a16:creationId xmlns:a16="http://schemas.microsoft.com/office/drawing/2014/main" id="{1583E3A2-24C6-4416-ABE0-D38FD98976C1}"/>
              </a:ext>
            </a:extLst>
          </p:cNvPr>
          <p:cNvSpPr/>
          <p:nvPr/>
        </p:nvSpPr>
        <p:spPr>
          <a:xfrm>
            <a:off x="0" y="0"/>
            <a:ext cx="12192000" cy="6857999"/>
          </a:xfrm>
          <a:prstGeom prst="rect">
            <a:avLst/>
          </a:prstGeom>
          <a:gradFill flip="none" rotWithShape="1">
            <a:gsLst>
              <a:gs pos="0">
                <a:schemeClr val="bg1">
                  <a:alpha val="60000"/>
                </a:schemeClr>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E56DBFD-4742-40E7-ACA7-9FE306A38842}"/>
              </a:ext>
            </a:extLst>
          </p:cNvPr>
          <p:cNvGrpSpPr/>
          <p:nvPr/>
        </p:nvGrpSpPr>
        <p:grpSpPr>
          <a:xfrm>
            <a:off x="3334475" y="2690335"/>
            <a:ext cx="5523050" cy="1477328"/>
            <a:chOff x="3234332" y="1295483"/>
            <a:chExt cx="5523050" cy="1477328"/>
          </a:xfrm>
        </p:grpSpPr>
        <p:grpSp>
          <p:nvGrpSpPr>
            <p:cNvPr id="2" name="Group 1">
              <a:extLst>
                <a:ext uri="{FF2B5EF4-FFF2-40B4-BE49-F238E27FC236}">
                  <a16:creationId xmlns:a16="http://schemas.microsoft.com/office/drawing/2014/main" id="{9FBEFFAC-F5A8-49E9-A268-708A78F3F789}"/>
                </a:ext>
              </a:extLst>
            </p:cNvPr>
            <p:cNvGrpSpPr/>
            <p:nvPr/>
          </p:nvGrpSpPr>
          <p:grpSpPr>
            <a:xfrm>
              <a:off x="6103620" y="1377943"/>
              <a:ext cx="2653762" cy="1257589"/>
              <a:chOff x="6770847" y="2800205"/>
              <a:chExt cx="2653762" cy="1257589"/>
            </a:xfrm>
          </p:grpSpPr>
          <p:grpSp>
            <p:nvGrpSpPr>
              <p:cNvPr id="20" name="Group 19">
                <a:extLst>
                  <a:ext uri="{FF2B5EF4-FFF2-40B4-BE49-F238E27FC236}">
                    <a16:creationId xmlns:a16="http://schemas.microsoft.com/office/drawing/2014/main" id="{065FCA73-5BE0-4339-9043-BCDD67C079EF}"/>
                  </a:ext>
                </a:extLst>
              </p:cNvPr>
              <p:cNvGrpSpPr/>
              <p:nvPr/>
            </p:nvGrpSpPr>
            <p:grpSpPr>
              <a:xfrm>
                <a:off x="7081024" y="2800205"/>
                <a:ext cx="2343585" cy="1257589"/>
                <a:chOff x="5977455" y="2721758"/>
                <a:chExt cx="2343585" cy="1257589"/>
              </a:xfrm>
            </p:grpSpPr>
            <p:grpSp>
              <p:nvGrpSpPr>
                <p:cNvPr id="16" name="Group 15">
                  <a:extLst>
                    <a:ext uri="{FF2B5EF4-FFF2-40B4-BE49-F238E27FC236}">
                      <a16:creationId xmlns:a16="http://schemas.microsoft.com/office/drawing/2014/main" id="{3B36912C-8906-4C39-8607-4059B0D6BC7C}"/>
                    </a:ext>
                  </a:extLst>
                </p:cNvPr>
                <p:cNvGrpSpPr/>
                <p:nvPr/>
              </p:nvGrpSpPr>
              <p:grpSpPr>
                <a:xfrm>
                  <a:off x="5977455" y="2721758"/>
                  <a:ext cx="1520625" cy="276999"/>
                  <a:chOff x="5977455" y="2836058"/>
                  <a:chExt cx="1520625" cy="276999"/>
                </a:xfrm>
              </p:grpSpPr>
              <p:sp>
                <p:nvSpPr>
                  <p:cNvPr id="8" name="Freeform 5">
                    <a:extLst>
                      <a:ext uri="{FF2B5EF4-FFF2-40B4-BE49-F238E27FC236}">
                        <a16:creationId xmlns:a16="http://schemas.microsoft.com/office/drawing/2014/main" id="{BF4DB65C-D324-4D1E-89FB-0951542EC819}"/>
                      </a:ext>
                    </a:extLst>
                  </p:cNvPr>
                  <p:cNvSpPr>
                    <a:spLocks/>
                  </p:cNvSpPr>
                  <p:nvPr/>
                </p:nvSpPr>
                <p:spPr bwMode="auto">
                  <a:xfrm>
                    <a:off x="5977455" y="2860931"/>
                    <a:ext cx="229154" cy="227252"/>
                  </a:xfrm>
                  <a:custGeom>
                    <a:avLst/>
                    <a:gdLst>
                      <a:gd name="T0" fmla="*/ 91 w 105"/>
                      <a:gd name="T1" fmla="*/ 74 h 105"/>
                      <a:gd name="T2" fmla="*/ 68 w 105"/>
                      <a:gd name="T3" fmla="*/ 75 h 105"/>
                      <a:gd name="T4" fmla="*/ 44 w 105"/>
                      <a:gd name="T5" fmla="*/ 61 h 105"/>
                      <a:gd name="T6" fmla="*/ 30 w 105"/>
                      <a:gd name="T7" fmla="*/ 37 h 105"/>
                      <a:gd name="T8" fmla="*/ 30 w 105"/>
                      <a:gd name="T9" fmla="*/ 13 h 105"/>
                      <a:gd name="T10" fmla="*/ 6 w 105"/>
                      <a:gd name="T11" fmla="*/ 16 h 105"/>
                      <a:gd name="T12" fmla="*/ 31 w 105"/>
                      <a:gd name="T13" fmla="*/ 74 h 105"/>
                      <a:gd name="T14" fmla="*/ 89 w 105"/>
                      <a:gd name="T15" fmla="*/ 98 h 105"/>
                      <a:gd name="T16" fmla="*/ 91 w 105"/>
                      <a:gd name="T17"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05">
                        <a:moveTo>
                          <a:pt x="91" y="74"/>
                        </a:moveTo>
                        <a:cubicBezTo>
                          <a:pt x="78" y="64"/>
                          <a:pt x="74" y="69"/>
                          <a:pt x="68" y="75"/>
                        </a:cubicBezTo>
                        <a:cubicBezTo>
                          <a:pt x="64" y="79"/>
                          <a:pt x="53" y="70"/>
                          <a:pt x="44" y="61"/>
                        </a:cubicBezTo>
                        <a:cubicBezTo>
                          <a:pt x="34" y="52"/>
                          <a:pt x="25" y="41"/>
                          <a:pt x="30" y="37"/>
                        </a:cubicBezTo>
                        <a:cubicBezTo>
                          <a:pt x="36" y="31"/>
                          <a:pt x="41" y="27"/>
                          <a:pt x="30" y="13"/>
                        </a:cubicBezTo>
                        <a:cubicBezTo>
                          <a:pt x="19" y="0"/>
                          <a:pt x="12" y="10"/>
                          <a:pt x="6" y="16"/>
                        </a:cubicBezTo>
                        <a:cubicBezTo>
                          <a:pt x="0" y="23"/>
                          <a:pt x="6" y="48"/>
                          <a:pt x="31" y="74"/>
                        </a:cubicBezTo>
                        <a:cubicBezTo>
                          <a:pt x="56" y="99"/>
                          <a:pt x="82" y="105"/>
                          <a:pt x="89" y="98"/>
                        </a:cubicBezTo>
                        <a:cubicBezTo>
                          <a:pt x="94" y="92"/>
                          <a:pt x="105" y="85"/>
                          <a:pt x="91" y="7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4F5E3F65-B9EB-48B2-B691-A4FB2BFCA001}"/>
                      </a:ext>
                    </a:extLst>
                  </p:cNvPr>
                  <p:cNvSpPr/>
                  <p:nvPr/>
                </p:nvSpPr>
                <p:spPr>
                  <a:xfrm>
                    <a:off x="6259831" y="2836058"/>
                    <a:ext cx="12382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+109 902 902</a:t>
                    </a:r>
                  </a:p>
                </p:txBody>
              </p:sp>
            </p:grpSp>
            <p:grpSp>
              <p:nvGrpSpPr>
                <p:cNvPr id="17" name="Group 16">
                  <a:extLst>
                    <a:ext uri="{FF2B5EF4-FFF2-40B4-BE49-F238E27FC236}">
                      <a16:creationId xmlns:a16="http://schemas.microsoft.com/office/drawing/2014/main" id="{AAEAB47E-84EA-406D-A028-AA2CF38A3C4C}"/>
                    </a:ext>
                  </a:extLst>
                </p:cNvPr>
                <p:cNvGrpSpPr/>
                <p:nvPr/>
              </p:nvGrpSpPr>
              <p:grpSpPr>
                <a:xfrm>
                  <a:off x="5989341" y="3048621"/>
                  <a:ext cx="2194539" cy="276999"/>
                  <a:chOff x="5989341" y="3152001"/>
                  <a:chExt cx="2194539" cy="276999"/>
                </a:xfrm>
              </p:grpSpPr>
              <p:sp>
                <p:nvSpPr>
                  <p:cNvPr id="9" name="Freeform 6">
                    <a:extLst>
                      <a:ext uri="{FF2B5EF4-FFF2-40B4-BE49-F238E27FC236}">
                        <a16:creationId xmlns:a16="http://schemas.microsoft.com/office/drawing/2014/main" id="{2ACCA781-F19C-42CE-81AB-ED73E6BFE4E3}"/>
                      </a:ext>
                    </a:extLst>
                  </p:cNvPr>
                  <p:cNvSpPr>
                    <a:spLocks noEditPoints="1"/>
                  </p:cNvSpPr>
                  <p:nvPr/>
                </p:nvSpPr>
                <p:spPr bwMode="auto">
                  <a:xfrm>
                    <a:off x="5989341" y="3217285"/>
                    <a:ext cx="205383" cy="146430"/>
                  </a:xfrm>
                  <a:custGeom>
                    <a:avLst/>
                    <a:gdLst>
                      <a:gd name="T0" fmla="*/ 0 w 216"/>
                      <a:gd name="T1" fmla="*/ 154 h 154"/>
                      <a:gd name="T2" fmla="*/ 216 w 216"/>
                      <a:gd name="T3" fmla="*/ 154 h 154"/>
                      <a:gd name="T4" fmla="*/ 216 w 216"/>
                      <a:gd name="T5" fmla="*/ 0 h 154"/>
                      <a:gd name="T6" fmla="*/ 0 w 216"/>
                      <a:gd name="T7" fmla="*/ 0 h 154"/>
                      <a:gd name="T8" fmla="*/ 0 w 216"/>
                      <a:gd name="T9" fmla="*/ 154 h 154"/>
                      <a:gd name="T10" fmla="*/ 147 w 216"/>
                      <a:gd name="T11" fmla="*/ 15 h 154"/>
                      <a:gd name="T12" fmla="*/ 108 w 216"/>
                      <a:gd name="T13" fmla="*/ 54 h 154"/>
                      <a:gd name="T14" fmla="*/ 64 w 216"/>
                      <a:gd name="T15" fmla="*/ 15 h 154"/>
                      <a:gd name="T16" fmla="*/ 147 w 216"/>
                      <a:gd name="T17" fmla="*/ 15 h 154"/>
                      <a:gd name="T18" fmla="*/ 30 w 216"/>
                      <a:gd name="T19" fmla="*/ 29 h 154"/>
                      <a:gd name="T20" fmla="*/ 74 w 216"/>
                      <a:gd name="T21" fmla="*/ 68 h 154"/>
                      <a:gd name="T22" fmla="*/ 30 w 216"/>
                      <a:gd name="T23" fmla="*/ 102 h 154"/>
                      <a:gd name="T24" fmla="*/ 30 w 216"/>
                      <a:gd name="T25" fmla="*/ 29 h 154"/>
                      <a:gd name="T26" fmla="*/ 179 w 216"/>
                      <a:gd name="T27" fmla="*/ 132 h 154"/>
                      <a:gd name="T28" fmla="*/ 37 w 216"/>
                      <a:gd name="T29" fmla="*/ 132 h 154"/>
                      <a:gd name="T30" fmla="*/ 37 w 216"/>
                      <a:gd name="T31" fmla="*/ 132 h 154"/>
                      <a:gd name="T32" fmla="*/ 94 w 216"/>
                      <a:gd name="T33" fmla="*/ 86 h 154"/>
                      <a:gd name="T34" fmla="*/ 108 w 216"/>
                      <a:gd name="T35" fmla="*/ 100 h 154"/>
                      <a:gd name="T36" fmla="*/ 122 w 216"/>
                      <a:gd name="T37" fmla="*/ 86 h 154"/>
                      <a:gd name="T38" fmla="*/ 179 w 216"/>
                      <a:gd name="T39" fmla="*/ 132 h 154"/>
                      <a:gd name="T40" fmla="*/ 179 w 216"/>
                      <a:gd name="T41" fmla="*/ 132 h 154"/>
                      <a:gd name="T42" fmla="*/ 186 w 216"/>
                      <a:gd name="T43" fmla="*/ 107 h 154"/>
                      <a:gd name="T44" fmla="*/ 140 w 216"/>
                      <a:gd name="T45" fmla="*/ 68 h 154"/>
                      <a:gd name="T46" fmla="*/ 186 w 216"/>
                      <a:gd name="T47" fmla="*/ 22 h 154"/>
                      <a:gd name="T48" fmla="*/ 186 w 216"/>
                      <a:gd name="T49" fmla="*/ 10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154">
                        <a:moveTo>
                          <a:pt x="0" y="154"/>
                        </a:moveTo>
                        <a:lnTo>
                          <a:pt x="216" y="154"/>
                        </a:lnTo>
                        <a:lnTo>
                          <a:pt x="216" y="0"/>
                        </a:lnTo>
                        <a:lnTo>
                          <a:pt x="0" y="0"/>
                        </a:lnTo>
                        <a:lnTo>
                          <a:pt x="0" y="154"/>
                        </a:lnTo>
                        <a:close/>
                        <a:moveTo>
                          <a:pt x="147" y="15"/>
                        </a:moveTo>
                        <a:lnTo>
                          <a:pt x="108" y="54"/>
                        </a:lnTo>
                        <a:lnTo>
                          <a:pt x="64" y="15"/>
                        </a:lnTo>
                        <a:lnTo>
                          <a:pt x="147" y="15"/>
                        </a:lnTo>
                        <a:close/>
                        <a:moveTo>
                          <a:pt x="30" y="29"/>
                        </a:moveTo>
                        <a:lnTo>
                          <a:pt x="74" y="68"/>
                        </a:lnTo>
                        <a:lnTo>
                          <a:pt x="30" y="102"/>
                        </a:lnTo>
                        <a:lnTo>
                          <a:pt x="30" y="29"/>
                        </a:lnTo>
                        <a:close/>
                        <a:moveTo>
                          <a:pt x="179" y="132"/>
                        </a:moveTo>
                        <a:lnTo>
                          <a:pt x="37" y="132"/>
                        </a:lnTo>
                        <a:lnTo>
                          <a:pt x="37" y="132"/>
                        </a:lnTo>
                        <a:lnTo>
                          <a:pt x="94" y="86"/>
                        </a:lnTo>
                        <a:lnTo>
                          <a:pt x="108" y="100"/>
                        </a:lnTo>
                        <a:lnTo>
                          <a:pt x="122" y="86"/>
                        </a:lnTo>
                        <a:lnTo>
                          <a:pt x="179" y="132"/>
                        </a:lnTo>
                        <a:lnTo>
                          <a:pt x="179" y="132"/>
                        </a:lnTo>
                        <a:close/>
                        <a:moveTo>
                          <a:pt x="186" y="107"/>
                        </a:moveTo>
                        <a:lnTo>
                          <a:pt x="140" y="68"/>
                        </a:lnTo>
                        <a:lnTo>
                          <a:pt x="186" y="22"/>
                        </a:lnTo>
                        <a:lnTo>
                          <a:pt x="186"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EA45A0D1-45B4-4702-89EA-A77546917B9F}"/>
                      </a:ext>
                    </a:extLst>
                  </p:cNvPr>
                  <p:cNvSpPr/>
                  <p:nvPr/>
                </p:nvSpPr>
                <p:spPr>
                  <a:xfrm>
                    <a:off x="6259831" y="3152001"/>
                    <a:ext cx="19240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emailid@domain.com</a:t>
                    </a:r>
                  </a:p>
                </p:txBody>
              </p:sp>
            </p:grpSp>
            <p:grpSp>
              <p:nvGrpSpPr>
                <p:cNvPr id="18" name="Group 17">
                  <a:extLst>
                    <a:ext uri="{FF2B5EF4-FFF2-40B4-BE49-F238E27FC236}">
                      <a16:creationId xmlns:a16="http://schemas.microsoft.com/office/drawing/2014/main" id="{7F1449F9-CA1A-4070-B3EB-C797BCBF70B2}"/>
                    </a:ext>
                  </a:extLst>
                </p:cNvPr>
                <p:cNvGrpSpPr/>
                <p:nvPr/>
              </p:nvGrpSpPr>
              <p:grpSpPr>
                <a:xfrm>
                  <a:off x="5989341" y="3375484"/>
                  <a:ext cx="1851639" cy="276999"/>
                  <a:chOff x="5989341" y="3418215"/>
                  <a:chExt cx="1851639" cy="276999"/>
                </a:xfrm>
              </p:grpSpPr>
              <p:sp>
                <p:nvSpPr>
                  <p:cNvPr id="10" name="Freeform 7">
                    <a:extLst>
                      <a:ext uri="{FF2B5EF4-FFF2-40B4-BE49-F238E27FC236}">
                        <a16:creationId xmlns:a16="http://schemas.microsoft.com/office/drawing/2014/main" id="{A313256E-F87A-4D59-A7B4-1DFC9B827D96}"/>
                      </a:ext>
                    </a:extLst>
                  </p:cNvPr>
                  <p:cNvSpPr>
                    <a:spLocks noEditPoints="1"/>
                  </p:cNvSpPr>
                  <p:nvPr/>
                </p:nvSpPr>
                <p:spPr bwMode="auto">
                  <a:xfrm>
                    <a:off x="5989341" y="3454974"/>
                    <a:ext cx="205383" cy="203481"/>
                  </a:xfrm>
                  <a:custGeom>
                    <a:avLst/>
                    <a:gdLst>
                      <a:gd name="T0" fmla="*/ 50 w 94"/>
                      <a:gd name="T1" fmla="*/ 0 h 94"/>
                      <a:gd name="T2" fmla="*/ 44 w 94"/>
                      <a:gd name="T3" fmla="*/ 0 h 94"/>
                      <a:gd name="T4" fmla="*/ 0 w 94"/>
                      <a:gd name="T5" fmla="*/ 44 h 94"/>
                      <a:gd name="T6" fmla="*/ 0 w 94"/>
                      <a:gd name="T7" fmla="*/ 50 h 94"/>
                      <a:gd name="T8" fmla="*/ 44 w 94"/>
                      <a:gd name="T9" fmla="*/ 94 h 94"/>
                      <a:gd name="T10" fmla="*/ 50 w 94"/>
                      <a:gd name="T11" fmla="*/ 94 h 94"/>
                      <a:gd name="T12" fmla="*/ 94 w 94"/>
                      <a:gd name="T13" fmla="*/ 50 h 94"/>
                      <a:gd name="T14" fmla="*/ 94 w 94"/>
                      <a:gd name="T15" fmla="*/ 44 h 94"/>
                      <a:gd name="T16" fmla="*/ 22 w 94"/>
                      <a:gd name="T17" fmla="*/ 25 h 94"/>
                      <a:gd name="T18" fmla="*/ 29 w 94"/>
                      <a:gd name="T19" fmla="*/ 10 h 94"/>
                      <a:gd name="T20" fmla="*/ 20 w 94"/>
                      <a:gd name="T21" fmla="*/ 32 h 94"/>
                      <a:gd name="T22" fmla="*/ 6 w 94"/>
                      <a:gd name="T23" fmla="*/ 44 h 94"/>
                      <a:gd name="T24" fmla="*/ 6 w 94"/>
                      <a:gd name="T25" fmla="*/ 50 h 94"/>
                      <a:gd name="T26" fmla="*/ 20 w 94"/>
                      <a:gd name="T27" fmla="*/ 63 h 94"/>
                      <a:gd name="T28" fmla="*/ 6 w 94"/>
                      <a:gd name="T29" fmla="*/ 50 h 94"/>
                      <a:gd name="T30" fmla="*/ 22 w 94"/>
                      <a:gd name="T31" fmla="*/ 69 h 94"/>
                      <a:gd name="T32" fmla="*/ 13 w 94"/>
                      <a:gd name="T33" fmla="*/ 69 h 94"/>
                      <a:gd name="T34" fmla="*/ 28 w 94"/>
                      <a:gd name="T35" fmla="*/ 69 h 94"/>
                      <a:gd name="T36" fmla="*/ 44 w 94"/>
                      <a:gd name="T37" fmla="*/ 88 h 94"/>
                      <a:gd name="T38" fmla="*/ 27 w 94"/>
                      <a:gd name="T39" fmla="*/ 63 h 94"/>
                      <a:gd name="T40" fmla="*/ 44 w 94"/>
                      <a:gd name="T41" fmla="*/ 50 h 94"/>
                      <a:gd name="T42" fmla="*/ 44 w 94"/>
                      <a:gd name="T43" fmla="*/ 44 h 94"/>
                      <a:gd name="T44" fmla="*/ 27 w 94"/>
                      <a:gd name="T45" fmla="*/ 32 h 94"/>
                      <a:gd name="T46" fmla="*/ 44 w 94"/>
                      <a:gd name="T47" fmla="*/ 44 h 94"/>
                      <a:gd name="T48" fmla="*/ 28 w 94"/>
                      <a:gd name="T49" fmla="*/ 25 h 94"/>
                      <a:gd name="T50" fmla="*/ 44 w 94"/>
                      <a:gd name="T51" fmla="*/ 25 h 94"/>
                      <a:gd name="T52" fmla="*/ 72 w 94"/>
                      <a:gd name="T53" fmla="*/ 25 h 94"/>
                      <a:gd name="T54" fmla="*/ 81 w 94"/>
                      <a:gd name="T55" fmla="*/ 25 h 94"/>
                      <a:gd name="T56" fmla="*/ 66 w 94"/>
                      <a:gd name="T57" fmla="*/ 25 h 94"/>
                      <a:gd name="T58" fmla="*/ 50 w 94"/>
                      <a:gd name="T59" fmla="*/ 7 h 94"/>
                      <a:gd name="T60" fmla="*/ 67 w 94"/>
                      <a:gd name="T61" fmla="*/ 32 h 94"/>
                      <a:gd name="T62" fmla="*/ 50 w 94"/>
                      <a:gd name="T63" fmla="*/ 44 h 94"/>
                      <a:gd name="T64" fmla="*/ 50 w 94"/>
                      <a:gd name="T65" fmla="*/ 50 h 94"/>
                      <a:gd name="T66" fmla="*/ 67 w 94"/>
                      <a:gd name="T67" fmla="*/ 63 h 94"/>
                      <a:gd name="T68" fmla="*/ 50 w 94"/>
                      <a:gd name="T69" fmla="*/ 50 h 94"/>
                      <a:gd name="T70" fmla="*/ 50 w 94"/>
                      <a:gd name="T71" fmla="*/ 69 h 94"/>
                      <a:gd name="T72" fmla="*/ 50 w 94"/>
                      <a:gd name="T73" fmla="*/ 88 h 94"/>
                      <a:gd name="T74" fmla="*/ 72 w 94"/>
                      <a:gd name="T75" fmla="*/ 69 h 94"/>
                      <a:gd name="T76" fmla="*/ 65 w 94"/>
                      <a:gd name="T77" fmla="*/ 84 h 94"/>
                      <a:gd name="T78" fmla="*/ 74 w 94"/>
                      <a:gd name="T79" fmla="*/ 63 h 94"/>
                      <a:gd name="T80" fmla="*/ 88 w 94"/>
                      <a:gd name="T81" fmla="*/ 50 h 94"/>
                      <a:gd name="T82" fmla="*/ 75 w 94"/>
                      <a:gd name="T83" fmla="*/ 44 h 94"/>
                      <a:gd name="T84" fmla="*/ 85 w 94"/>
                      <a:gd name="T85" fmla="*/ 32 h 94"/>
                      <a:gd name="T86" fmla="*/ 75 w 94"/>
                      <a:gd name="T87"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4">
                        <a:moveTo>
                          <a:pt x="94" y="44"/>
                        </a:moveTo>
                        <a:cubicBezTo>
                          <a:pt x="92" y="21"/>
                          <a:pt x="74" y="2"/>
                          <a:pt x="50" y="0"/>
                        </a:cubicBezTo>
                        <a:cubicBezTo>
                          <a:pt x="50" y="0"/>
                          <a:pt x="50" y="0"/>
                          <a:pt x="50" y="0"/>
                        </a:cubicBezTo>
                        <a:cubicBezTo>
                          <a:pt x="44" y="0"/>
                          <a:pt x="44" y="0"/>
                          <a:pt x="44" y="0"/>
                        </a:cubicBezTo>
                        <a:cubicBezTo>
                          <a:pt x="44" y="0"/>
                          <a:pt x="44" y="0"/>
                          <a:pt x="44" y="0"/>
                        </a:cubicBezTo>
                        <a:cubicBezTo>
                          <a:pt x="20" y="2"/>
                          <a:pt x="2" y="21"/>
                          <a:pt x="0" y="44"/>
                        </a:cubicBezTo>
                        <a:cubicBezTo>
                          <a:pt x="0" y="44"/>
                          <a:pt x="0" y="44"/>
                          <a:pt x="0" y="44"/>
                        </a:cubicBezTo>
                        <a:cubicBezTo>
                          <a:pt x="0" y="50"/>
                          <a:pt x="0" y="50"/>
                          <a:pt x="0" y="50"/>
                        </a:cubicBezTo>
                        <a:cubicBezTo>
                          <a:pt x="0" y="50"/>
                          <a:pt x="0" y="50"/>
                          <a:pt x="0" y="50"/>
                        </a:cubicBezTo>
                        <a:cubicBezTo>
                          <a:pt x="2" y="74"/>
                          <a:pt x="20" y="93"/>
                          <a:pt x="44" y="94"/>
                        </a:cubicBezTo>
                        <a:cubicBezTo>
                          <a:pt x="44" y="94"/>
                          <a:pt x="44" y="94"/>
                          <a:pt x="44" y="94"/>
                        </a:cubicBezTo>
                        <a:cubicBezTo>
                          <a:pt x="50" y="94"/>
                          <a:pt x="50" y="94"/>
                          <a:pt x="50" y="94"/>
                        </a:cubicBezTo>
                        <a:cubicBezTo>
                          <a:pt x="50" y="94"/>
                          <a:pt x="50" y="94"/>
                          <a:pt x="50" y="94"/>
                        </a:cubicBezTo>
                        <a:cubicBezTo>
                          <a:pt x="74" y="93"/>
                          <a:pt x="92" y="74"/>
                          <a:pt x="94" y="50"/>
                        </a:cubicBezTo>
                        <a:cubicBezTo>
                          <a:pt x="94" y="50"/>
                          <a:pt x="94" y="50"/>
                          <a:pt x="94" y="50"/>
                        </a:cubicBezTo>
                        <a:cubicBezTo>
                          <a:pt x="94" y="44"/>
                          <a:pt x="94" y="44"/>
                          <a:pt x="94" y="44"/>
                        </a:cubicBezTo>
                        <a:close/>
                        <a:moveTo>
                          <a:pt x="29" y="10"/>
                        </a:moveTo>
                        <a:cubicBezTo>
                          <a:pt x="26" y="15"/>
                          <a:pt x="24" y="20"/>
                          <a:pt x="22" y="25"/>
                        </a:cubicBezTo>
                        <a:cubicBezTo>
                          <a:pt x="13" y="25"/>
                          <a:pt x="13" y="25"/>
                          <a:pt x="13" y="25"/>
                        </a:cubicBezTo>
                        <a:cubicBezTo>
                          <a:pt x="17" y="19"/>
                          <a:pt x="23" y="14"/>
                          <a:pt x="29" y="10"/>
                        </a:cubicBezTo>
                        <a:moveTo>
                          <a:pt x="9" y="32"/>
                        </a:moveTo>
                        <a:cubicBezTo>
                          <a:pt x="20" y="32"/>
                          <a:pt x="20" y="32"/>
                          <a:pt x="20" y="32"/>
                        </a:cubicBezTo>
                        <a:cubicBezTo>
                          <a:pt x="20" y="36"/>
                          <a:pt x="19" y="40"/>
                          <a:pt x="19" y="44"/>
                        </a:cubicBezTo>
                        <a:cubicBezTo>
                          <a:pt x="6" y="44"/>
                          <a:pt x="6" y="44"/>
                          <a:pt x="6" y="44"/>
                        </a:cubicBezTo>
                        <a:cubicBezTo>
                          <a:pt x="7" y="40"/>
                          <a:pt x="8" y="36"/>
                          <a:pt x="9" y="32"/>
                        </a:cubicBezTo>
                        <a:moveTo>
                          <a:pt x="6" y="50"/>
                        </a:moveTo>
                        <a:cubicBezTo>
                          <a:pt x="19" y="50"/>
                          <a:pt x="19" y="50"/>
                          <a:pt x="19" y="50"/>
                        </a:cubicBezTo>
                        <a:cubicBezTo>
                          <a:pt x="19" y="55"/>
                          <a:pt x="20" y="59"/>
                          <a:pt x="20" y="63"/>
                        </a:cubicBezTo>
                        <a:cubicBezTo>
                          <a:pt x="9" y="63"/>
                          <a:pt x="9" y="63"/>
                          <a:pt x="9" y="63"/>
                        </a:cubicBezTo>
                        <a:cubicBezTo>
                          <a:pt x="8" y="59"/>
                          <a:pt x="7" y="55"/>
                          <a:pt x="6" y="50"/>
                        </a:cubicBezTo>
                        <a:moveTo>
                          <a:pt x="13" y="69"/>
                        </a:moveTo>
                        <a:cubicBezTo>
                          <a:pt x="22" y="69"/>
                          <a:pt x="22" y="69"/>
                          <a:pt x="22" y="69"/>
                        </a:cubicBezTo>
                        <a:cubicBezTo>
                          <a:pt x="24" y="75"/>
                          <a:pt x="26" y="80"/>
                          <a:pt x="29" y="84"/>
                        </a:cubicBezTo>
                        <a:cubicBezTo>
                          <a:pt x="23" y="81"/>
                          <a:pt x="17" y="76"/>
                          <a:pt x="13" y="69"/>
                        </a:cubicBezTo>
                        <a:moveTo>
                          <a:pt x="44" y="88"/>
                        </a:moveTo>
                        <a:cubicBezTo>
                          <a:pt x="37" y="86"/>
                          <a:pt x="32" y="79"/>
                          <a:pt x="28" y="69"/>
                        </a:cubicBezTo>
                        <a:cubicBezTo>
                          <a:pt x="44" y="69"/>
                          <a:pt x="44" y="69"/>
                          <a:pt x="44" y="69"/>
                        </a:cubicBezTo>
                        <a:lnTo>
                          <a:pt x="44" y="88"/>
                        </a:lnTo>
                        <a:close/>
                        <a:moveTo>
                          <a:pt x="44" y="63"/>
                        </a:moveTo>
                        <a:cubicBezTo>
                          <a:pt x="27" y="63"/>
                          <a:pt x="27" y="63"/>
                          <a:pt x="27" y="63"/>
                        </a:cubicBezTo>
                        <a:cubicBezTo>
                          <a:pt x="26" y="59"/>
                          <a:pt x="25" y="55"/>
                          <a:pt x="25" y="50"/>
                        </a:cubicBezTo>
                        <a:cubicBezTo>
                          <a:pt x="44" y="50"/>
                          <a:pt x="44" y="50"/>
                          <a:pt x="44" y="50"/>
                        </a:cubicBezTo>
                        <a:lnTo>
                          <a:pt x="44" y="63"/>
                        </a:lnTo>
                        <a:close/>
                        <a:moveTo>
                          <a:pt x="44" y="44"/>
                        </a:moveTo>
                        <a:cubicBezTo>
                          <a:pt x="25" y="44"/>
                          <a:pt x="25" y="44"/>
                          <a:pt x="25" y="44"/>
                        </a:cubicBezTo>
                        <a:cubicBezTo>
                          <a:pt x="25" y="40"/>
                          <a:pt x="26" y="36"/>
                          <a:pt x="27" y="32"/>
                        </a:cubicBezTo>
                        <a:cubicBezTo>
                          <a:pt x="44" y="32"/>
                          <a:pt x="44" y="32"/>
                          <a:pt x="44" y="32"/>
                        </a:cubicBezTo>
                        <a:lnTo>
                          <a:pt x="44" y="44"/>
                        </a:lnTo>
                        <a:close/>
                        <a:moveTo>
                          <a:pt x="44" y="25"/>
                        </a:moveTo>
                        <a:cubicBezTo>
                          <a:pt x="28" y="25"/>
                          <a:pt x="28" y="25"/>
                          <a:pt x="28" y="25"/>
                        </a:cubicBezTo>
                        <a:cubicBezTo>
                          <a:pt x="32" y="16"/>
                          <a:pt x="37" y="9"/>
                          <a:pt x="44" y="7"/>
                        </a:cubicBezTo>
                        <a:lnTo>
                          <a:pt x="44" y="25"/>
                        </a:lnTo>
                        <a:close/>
                        <a:moveTo>
                          <a:pt x="81" y="25"/>
                        </a:moveTo>
                        <a:cubicBezTo>
                          <a:pt x="72" y="25"/>
                          <a:pt x="72" y="25"/>
                          <a:pt x="72" y="25"/>
                        </a:cubicBezTo>
                        <a:cubicBezTo>
                          <a:pt x="70" y="20"/>
                          <a:pt x="68" y="15"/>
                          <a:pt x="65" y="10"/>
                        </a:cubicBezTo>
                        <a:cubicBezTo>
                          <a:pt x="71" y="14"/>
                          <a:pt x="77" y="19"/>
                          <a:pt x="81" y="25"/>
                        </a:cubicBezTo>
                        <a:moveTo>
                          <a:pt x="50" y="7"/>
                        </a:moveTo>
                        <a:cubicBezTo>
                          <a:pt x="57" y="9"/>
                          <a:pt x="62" y="16"/>
                          <a:pt x="66" y="25"/>
                        </a:cubicBezTo>
                        <a:cubicBezTo>
                          <a:pt x="50" y="25"/>
                          <a:pt x="50" y="25"/>
                          <a:pt x="50" y="25"/>
                        </a:cubicBezTo>
                        <a:lnTo>
                          <a:pt x="50" y="7"/>
                        </a:lnTo>
                        <a:close/>
                        <a:moveTo>
                          <a:pt x="50" y="32"/>
                        </a:moveTo>
                        <a:cubicBezTo>
                          <a:pt x="67" y="32"/>
                          <a:pt x="67" y="32"/>
                          <a:pt x="67" y="32"/>
                        </a:cubicBezTo>
                        <a:cubicBezTo>
                          <a:pt x="68" y="36"/>
                          <a:pt x="69" y="40"/>
                          <a:pt x="69" y="44"/>
                        </a:cubicBezTo>
                        <a:cubicBezTo>
                          <a:pt x="50" y="44"/>
                          <a:pt x="50" y="44"/>
                          <a:pt x="50" y="44"/>
                        </a:cubicBezTo>
                        <a:lnTo>
                          <a:pt x="50" y="32"/>
                        </a:lnTo>
                        <a:close/>
                        <a:moveTo>
                          <a:pt x="50" y="50"/>
                        </a:moveTo>
                        <a:cubicBezTo>
                          <a:pt x="69" y="50"/>
                          <a:pt x="69" y="50"/>
                          <a:pt x="69" y="50"/>
                        </a:cubicBezTo>
                        <a:cubicBezTo>
                          <a:pt x="69" y="55"/>
                          <a:pt x="68" y="59"/>
                          <a:pt x="67" y="63"/>
                        </a:cubicBezTo>
                        <a:cubicBezTo>
                          <a:pt x="50" y="63"/>
                          <a:pt x="50" y="63"/>
                          <a:pt x="50" y="63"/>
                        </a:cubicBezTo>
                        <a:lnTo>
                          <a:pt x="50" y="50"/>
                        </a:lnTo>
                        <a:close/>
                        <a:moveTo>
                          <a:pt x="50" y="88"/>
                        </a:moveTo>
                        <a:cubicBezTo>
                          <a:pt x="50" y="69"/>
                          <a:pt x="50" y="69"/>
                          <a:pt x="50" y="69"/>
                        </a:cubicBezTo>
                        <a:cubicBezTo>
                          <a:pt x="66" y="69"/>
                          <a:pt x="66" y="69"/>
                          <a:pt x="66" y="69"/>
                        </a:cubicBezTo>
                        <a:cubicBezTo>
                          <a:pt x="62" y="79"/>
                          <a:pt x="57" y="86"/>
                          <a:pt x="50" y="88"/>
                        </a:cubicBezTo>
                        <a:moveTo>
                          <a:pt x="65" y="84"/>
                        </a:moveTo>
                        <a:cubicBezTo>
                          <a:pt x="68" y="80"/>
                          <a:pt x="70" y="75"/>
                          <a:pt x="72" y="69"/>
                        </a:cubicBezTo>
                        <a:cubicBezTo>
                          <a:pt x="81" y="69"/>
                          <a:pt x="81" y="69"/>
                          <a:pt x="81" y="69"/>
                        </a:cubicBezTo>
                        <a:cubicBezTo>
                          <a:pt x="77" y="76"/>
                          <a:pt x="71" y="81"/>
                          <a:pt x="65" y="84"/>
                        </a:cubicBezTo>
                        <a:moveTo>
                          <a:pt x="85" y="63"/>
                        </a:moveTo>
                        <a:cubicBezTo>
                          <a:pt x="74" y="63"/>
                          <a:pt x="74" y="63"/>
                          <a:pt x="74" y="63"/>
                        </a:cubicBezTo>
                        <a:cubicBezTo>
                          <a:pt x="74" y="59"/>
                          <a:pt x="75" y="55"/>
                          <a:pt x="75" y="50"/>
                        </a:cubicBezTo>
                        <a:cubicBezTo>
                          <a:pt x="88" y="50"/>
                          <a:pt x="88" y="50"/>
                          <a:pt x="88" y="50"/>
                        </a:cubicBezTo>
                        <a:cubicBezTo>
                          <a:pt x="87" y="55"/>
                          <a:pt x="86" y="59"/>
                          <a:pt x="85" y="63"/>
                        </a:cubicBezTo>
                        <a:moveTo>
                          <a:pt x="75" y="44"/>
                        </a:moveTo>
                        <a:cubicBezTo>
                          <a:pt x="75" y="40"/>
                          <a:pt x="74" y="36"/>
                          <a:pt x="74" y="32"/>
                        </a:cubicBezTo>
                        <a:cubicBezTo>
                          <a:pt x="85" y="32"/>
                          <a:pt x="85" y="32"/>
                          <a:pt x="85" y="32"/>
                        </a:cubicBezTo>
                        <a:cubicBezTo>
                          <a:pt x="86" y="36"/>
                          <a:pt x="87" y="40"/>
                          <a:pt x="88" y="44"/>
                        </a:cubicBezTo>
                        <a:lnTo>
                          <a:pt x="7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3E779E85-32B8-4875-9DF8-9856B027CA62}"/>
                      </a:ext>
                    </a:extLst>
                  </p:cNvPr>
                  <p:cNvSpPr/>
                  <p:nvPr/>
                </p:nvSpPr>
                <p:spPr>
                  <a:xfrm>
                    <a:off x="6259831" y="3418215"/>
                    <a:ext cx="15811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www.website.com</a:t>
                    </a:r>
                  </a:p>
                </p:txBody>
              </p:sp>
            </p:grpSp>
            <p:grpSp>
              <p:nvGrpSpPr>
                <p:cNvPr id="19" name="Group 18">
                  <a:extLst>
                    <a:ext uri="{FF2B5EF4-FFF2-40B4-BE49-F238E27FC236}">
                      <a16:creationId xmlns:a16="http://schemas.microsoft.com/office/drawing/2014/main" id="{71E0F4A2-6548-4046-AF25-2415E212A007}"/>
                    </a:ext>
                  </a:extLst>
                </p:cNvPr>
                <p:cNvGrpSpPr/>
                <p:nvPr/>
              </p:nvGrpSpPr>
              <p:grpSpPr>
                <a:xfrm>
                  <a:off x="6013112" y="3702348"/>
                  <a:ext cx="2307928" cy="276999"/>
                  <a:chOff x="6013112" y="3702348"/>
                  <a:chExt cx="2307928" cy="276999"/>
                </a:xfrm>
              </p:grpSpPr>
              <p:sp>
                <p:nvSpPr>
                  <p:cNvPr id="11" name="Freeform 8">
                    <a:extLst>
                      <a:ext uri="{FF2B5EF4-FFF2-40B4-BE49-F238E27FC236}">
                        <a16:creationId xmlns:a16="http://schemas.microsoft.com/office/drawing/2014/main" id="{7B4B6FC3-4575-4A14-8285-C100BA042E67}"/>
                      </a:ext>
                    </a:extLst>
                  </p:cNvPr>
                  <p:cNvSpPr>
                    <a:spLocks noEditPoints="1"/>
                  </p:cNvSpPr>
                  <p:nvPr/>
                </p:nvSpPr>
                <p:spPr bwMode="auto">
                  <a:xfrm>
                    <a:off x="6013112" y="3739107"/>
                    <a:ext cx="157840" cy="203481"/>
                  </a:xfrm>
                  <a:custGeom>
                    <a:avLst/>
                    <a:gdLst>
                      <a:gd name="T0" fmla="*/ 59 w 72"/>
                      <a:gd name="T1" fmla="*/ 10 h 94"/>
                      <a:gd name="T2" fmla="*/ 36 w 72"/>
                      <a:gd name="T3" fmla="*/ 0 h 94"/>
                      <a:gd name="T4" fmla="*/ 12 w 72"/>
                      <a:gd name="T5" fmla="*/ 10 h 94"/>
                      <a:gd name="T6" fmla="*/ 9 w 72"/>
                      <a:gd name="T7" fmla="*/ 56 h 94"/>
                      <a:gd name="T8" fmla="*/ 36 w 72"/>
                      <a:gd name="T9" fmla="*/ 94 h 94"/>
                      <a:gd name="T10" fmla="*/ 62 w 72"/>
                      <a:gd name="T11" fmla="*/ 56 h 94"/>
                      <a:gd name="T12" fmla="*/ 59 w 72"/>
                      <a:gd name="T13" fmla="*/ 10 h 94"/>
                      <a:gd name="T14" fmla="*/ 36 w 72"/>
                      <a:gd name="T15" fmla="*/ 45 h 94"/>
                      <a:gd name="T16" fmla="*/ 24 w 72"/>
                      <a:gd name="T17" fmla="*/ 33 h 94"/>
                      <a:gd name="T18" fmla="*/ 36 w 72"/>
                      <a:gd name="T19" fmla="*/ 20 h 94"/>
                      <a:gd name="T20" fmla="*/ 48 w 72"/>
                      <a:gd name="T21" fmla="*/ 33 h 94"/>
                      <a:gd name="T22" fmla="*/ 36 w 72"/>
                      <a:gd name="T23" fmla="*/ 4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94">
                        <a:moveTo>
                          <a:pt x="59" y="10"/>
                        </a:moveTo>
                        <a:cubicBezTo>
                          <a:pt x="53" y="3"/>
                          <a:pt x="45" y="0"/>
                          <a:pt x="36" y="0"/>
                        </a:cubicBezTo>
                        <a:cubicBezTo>
                          <a:pt x="27" y="0"/>
                          <a:pt x="19" y="3"/>
                          <a:pt x="12" y="10"/>
                        </a:cubicBezTo>
                        <a:cubicBezTo>
                          <a:pt x="1" y="21"/>
                          <a:pt x="0" y="43"/>
                          <a:pt x="9" y="56"/>
                        </a:cubicBezTo>
                        <a:cubicBezTo>
                          <a:pt x="36" y="94"/>
                          <a:pt x="36" y="94"/>
                          <a:pt x="36" y="94"/>
                        </a:cubicBezTo>
                        <a:cubicBezTo>
                          <a:pt x="62" y="56"/>
                          <a:pt x="62" y="56"/>
                          <a:pt x="62" y="56"/>
                        </a:cubicBezTo>
                        <a:cubicBezTo>
                          <a:pt x="72" y="43"/>
                          <a:pt x="71" y="21"/>
                          <a:pt x="59" y="10"/>
                        </a:cubicBezTo>
                        <a:moveTo>
                          <a:pt x="36" y="45"/>
                        </a:moveTo>
                        <a:cubicBezTo>
                          <a:pt x="29" y="45"/>
                          <a:pt x="24" y="39"/>
                          <a:pt x="24" y="33"/>
                        </a:cubicBezTo>
                        <a:cubicBezTo>
                          <a:pt x="24" y="26"/>
                          <a:pt x="29" y="20"/>
                          <a:pt x="36" y="20"/>
                        </a:cubicBezTo>
                        <a:cubicBezTo>
                          <a:pt x="43" y="20"/>
                          <a:pt x="48" y="26"/>
                          <a:pt x="48" y="33"/>
                        </a:cubicBezTo>
                        <a:cubicBezTo>
                          <a:pt x="48" y="39"/>
                          <a:pt x="43" y="45"/>
                          <a:pt x="36"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CF4047EC-3742-4B3F-91C5-75AF43B1EE54}"/>
                      </a:ext>
                    </a:extLst>
                  </p:cNvPr>
                  <p:cNvSpPr/>
                  <p:nvPr/>
                </p:nvSpPr>
                <p:spPr>
                  <a:xfrm>
                    <a:off x="6259831" y="3702348"/>
                    <a:ext cx="206120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Street Address, NY 0912</a:t>
                    </a:r>
                  </a:p>
                </p:txBody>
              </p:sp>
            </p:grpSp>
          </p:grpSp>
          <p:cxnSp>
            <p:nvCxnSpPr>
              <p:cNvPr id="22" name="Straight Connector 21">
                <a:extLst>
                  <a:ext uri="{FF2B5EF4-FFF2-40B4-BE49-F238E27FC236}">
                    <a16:creationId xmlns:a16="http://schemas.microsoft.com/office/drawing/2014/main" id="{164B2330-A058-48E2-BF2F-2FADAF082EBA}"/>
                  </a:ext>
                </a:extLst>
              </p:cNvPr>
              <p:cNvCxnSpPr/>
              <p:nvPr/>
            </p:nvCxnSpPr>
            <p:spPr>
              <a:xfrm>
                <a:off x="6770847" y="2834231"/>
                <a:ext cx="0" cy="1189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80030AE7-50E7-47A8-BB35-B0E1FA91A189}"/>
                </a:ext>
              </a:extLst>
            </p:cNvPr>
            <p:cNvSpPr txBox="1"/>
            <p:nvPr/>
          </p:nvSpPr>
          <p:spPr>
            <a:xfrm>
              <a:off x="3234332" y="1295483"/>
              <a:ext cx="2589526" cy="1477328"/>
            </a:xfrm>
            <a:prstGeom prst="rect">
              <a:avLst/>
            </a:prstGeom>
            <a:noFill/>
          </p:spPr>
          <p:txBody>
            <a:bodyPr wrap="square" rtlCol="0">
              <a:spAutoFit/>
            </a:bodyPr>
            <a:lstStyle/>
            <a:p>
              <a:pPr algn="r"/>
              <a:r>
                <a:rPr lang="en-US" sz="4500" b="1" dirty="0">
                  <a:solidFill>
                    <a:schemeClr val="tx1">
                      <a:alpha val="82000"/>
                    </a:schemeClr>
                  </a:solidFill>
                  <a:latin typeface="Oswald" panose="02000303000000000000" pitchFamily="2" charset="0"/>
                </a:rPr>
                <a:t>OUR</a:t>
              </a:r>
            </a:p>
            <a:p>
              <a:pPr algn="r"/>
              <a:r>
                <a:rPr lang="en-US" sz="4500" b="1" dirty="0">
                  <a:solidFill>
                    <a:schemeClr val="tx1">
                      <a:alpha val="82000"/>
                    </a:schemeClr>
                  </a:solidFill>
                  <a:latin typeface="Oswald" panose="02000303000000000000" pitchFamily="2" charset="0"/>
                </a:rPr>
                <a:t>CONTUCT</a:t>
              </a:r>
            </a:p>
          </p:txBody>
        </p:sp>
      </p:grpSp>
    </p:spTree>
    <p:extLst>
      <p:ext uri="{BB962C8B-B14F-4D97-AF65-F5344CB8AC3E}">
        <p14:creationId xmlns:p14="http://schemas.microsoft.com/office/powerpoint/2010/main" val="429331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705320"/>
            <a:chOff x="661048" y="2051235"/>
            <a:chExt cx="10800000" cy="3230751"/>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400110"/>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0</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4172776"/>
              <a:ext cx="10800000" cy="110921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"name" consists of unique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b="1"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 </a:t>
              </a:r>
              <a:r>
                <a:rPr lang="en-US" sz="1400" b="1" dirty="0">
                  <a:solidFill>
                    <a:schemeClr val="tx1">
                      <a:lumMod val="50000"/>
                      <a:lumOff val="50000"/>
                    </a:schemeClr>
                  </a:solidFill>
                  <a:latin typeface="PT Sans" panose="020B0503020203020204" pitchFamily="34" charset="0"/>
                  <a:ea typeface="PT Sans" panose="020B0503020203020204" pitchFamily="34" charset="0"/>
                  <a:cs typeface="Montserrat" charset="0"/>
                </a:rPr>
                <a:t>feature is not used for the prediction </a:t>
              </a:r>
              <a:r>
                <a:rPr lang="en-US" sz="1400" b="1"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model due to </a:t>
              </a:r>
              <a:r>
                <a:rPr lang="en-US" sz="1400" b="1" dirty="0">
                  <a:solidFill>
                    <a:schemeClr val="tx1">
                      <a:lumMod val="50000"/>
                      <a:lumOff val="50000"/>
                    </a:schemeClr>
                  </a:solidFill>
                  <a:latin typeface="PT Sans" panose="020B0503020203020204" pitchFamily="34" charset="0"/>
                  <a:ea typeface="PT Sans" panose="020B0503020203020204" pitchFamily="34" charset="0"/>
                  <a:cs typeface="Montserrat" charset="0"/>
                </a:rPr>
                <a:t>the uniformity and </a:t>
              </a:r>
              <a:r>
                <a:rPr lang="en-US" sz="1400" b="1"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uniqueness of the values.</a:t>
              </a:r>
              <a:endParaRPr lang="en-US" sz="1400" b="1"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576637" y="2567538"/>
            <a:ext cx="10800000" cy="1612058"/>
          </a:xfrm>
          <a:prstGeom prst="rect">
            <a:avLst/>
          </a:prstGeom>
        </p:spPr>
      </p:pic>
    </p:spTree>
    <p:extLst>
      <p:ext uri="{BB962C8B-B14F-4D97-AF65-F5344CB8AC3E}">
        <p14:creationId xmlns:p14="http://schemas.microsoft.com/office/powerpoint/2010/main" val="145474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698667"/>
            <a:chOff x="661048" y="2051235"/>
            <a:chExt cx="10800000" cy="3224950"/>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48865"/>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1</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4424150"/>
              <a:ext cx="10800000" cy="85203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“age"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 conspicuous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distribution and is highly correlated with the label. </a:t>
              </a: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2" name="Grafik 1"/>
          <p:cNvPicPr>
            <a:picLocks noChangeAspect="1"/>
          </p:cNvPicPr>
          <p:nvPr/>
        </p:nvPicPr>
        <p:blipFill>
          <a:blip r:embed="rId2"/>
          <a:stretch>
            <a:fillRect/>
          </a:stretch>
        </p:blipFill>
        <p:spPr>
          <a:xfrm>
            <a:off x="576637" y="2508765"/>
            <a:ext cx="10800000" cy="2155193"/>
          </a:xfrm>
          <a:prstGeom prst="rect">
            <a:avLst/>
          </a:prstGeom>
        </p:spPr>
      </p:pic>
    </p:spTree>
    <p:extLst>
      <p:ext uri="{BB962C8B-B14F-4D97-AF65-F5344CB8AC3E}">
        <p14:creationId xmlns:p14="http://schemas.microsoft.com/office/powerpoint/2010/main" val="365327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129569"/>
            <a:chOff x="661048" y="2051235"/>
            <a:chExt cx="10800000" cy="2728741"/>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48865"/>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2</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958691"/>
              <a:ext cx="10800000" cy="82128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“lifestyle"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576637" y="2508765"/>
            <a:ext cx="10800000" cy="1545145"/>
          </a:xfrm>
          <a:prstGeom prst="rect">
            <a:avLst/>
          </a:prstGeom>
        </p:spPr>
      </p:pic>
    </p:spTree>
    <p:extLst>
      <p:ext uri="{BB962C8B-B14F-4D97-AF65-F5344CB8AC3E}">
        <p14:creationId xmlns:p14="http://schemas.microsoft.com/office/powerpoint/2010/main" val="2163280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3515868"/>
            <a:chOff x="661048" y="2051235"/>
            <a:chExt cx="10800000" cy="2641676"/>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3</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958691"/>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“zip code"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2" name="Grafik 1"/>
          <p:cNvPicPr>
            <a:picLocks noChangeAspect="1"/>
          </p:cNvPicPr>
          <p:nvPr/>
        </p:nvPicPr>
        <p:blipFill>
          <a:blip r:embed="rId2"/>
          <a:stretch>
            <a:fillRect/>
          </a:stretch>
        </p:blipFill>
        <p:spPr>
          <a:xfrm>
            <a:off x="576637" y="2508765"/>
            <a:ext cx="10800000" cy="2135821"/>
          </a:xfrm>
          <a:prstGeom prst="rect">
            <a:avLst/>
          </a:prstGeom>
        </p:spPr>
      </p:pic>
    </p:spTree>
    <p:extLst>
      <p:ext uri="{BB962C8B-B14F-4D97-AF65-F5344CB8AC3E}">
        <p14:creationId xmlns:p14="http://schemas.microsoft.com/office/powerpoint/2010/main" val="82957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2993714"/>
            <a:chOff x="661048" y="2051235"/>
            <a:chExt cx="10800000" cy="2249351"/>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4</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566366"/>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“family status"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3" name="Grafik 2"/>
          <p:cNvPicPr>
            <a:picLocks noChangeAspect="1"/>
          </p:cNvPicPr>
          <p:nvPr/>
        </p:nvPicPr>
        <p:blipFill>
          <a:blip r:embed="rId2"/>
          <a:stretch>
            <a:fillRect/>
          </a:stretch>
        </p:blipFill>
        <p:spPr>
          <a:xfrm>
            <a:off x="576637" y="2508765"/>
            <a:ext cx="10800000" cy="1562416"/>
          </a:xfrm>
          <a:prstGeom prst="rect">
            <a:avLst/>
          </a:prstGeom>
        </p:spPr>
      </p:pic>
    </p:spTree>
    <p:extLst>
      <p:ext uri="{BB962C8B-B14F-4D97-AF65-F5344CB8AC3E}">
        <p14:creationId xmlns:p14="http://schemas.microsoft.com/office/powerpoint/2010/main" val="102879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Descriptive data analysis </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576637" y="2108655"/>
            <a:ext cx="10800000" cy="2993714"/>
            <a:chOff x="661048" y="2051235"/>
            <a:chExt cx="10800000" cy="2249351"/>
          </a:xfrm>
        </p:grpSpPr>
        <p:sp>
          <p:nvSpPr>
            <p:cNvPr id="37" name="TextBox 36">
              <a:extLst>
                <a:ext uri="{FF2B5EF4-FFF2-40B4-BE49-F238E27FC236}">
                  <a16:creationId xmlns:a16="http://schemas.microsoft.com/office/drawing/2014/main" id="{5A0FFA1D-35CF-4267-A186-A1F1943BFF17}"/>
                </a:ext>
              </a:extLst>
            </p:cNvPr>
            <p:cNvSpPr txBox="1"/>
            <p:nvPr/>
          </p:nvSpPr>
          <p:spPr>
            <a:xfrm>
              <a:off x="661048" y="2051235"/>
              <a:ext cx="2524580" cy="300626"/>
            </a:xfrm>
            <a:prstGeom prst="rect">
              <a:avLst/>
            </a:prstGeom>
            <a:noFill/>
          </p:spPr>
          <p:txBody>
            <a:bodyPr wrap="square" rtlCol="0">
              <a:spAutoFit/>
            </a:bodyPr>
            <a:lstStyle/>
            <a:p>
              <a:r>
                <a:rPr lang="en-US" sz="2000" b="1" dirty="0" smtClean="0">
                  <a:solidFill>
                    <a:schemeClr val="bg2"/>
                  </a:solidFill>
                  <a:latin typeface="PT Sans" panose="020B0503020203020204" pitchFamily="34" charset="0"/>
                  <a:ea typeface="PT Sans" panose="020B0503020203020204" pitchFamily="34" charset="0"/>
                </a:rPr>
                <a:t>Feature 5</a:t>
              </a:r>
              <a:endParaRPr lang="en-US" sz="2000" b="1" dirty="0">
                <a:solidFill>
                  <a:schemeClr val="bg2"/>
                </a:solidFill>
                <a:latin typeface="PT Sans" panose="020B0503020203020204" pitchFamily="34" charset="0"/>
                <a:ea typeface="PT Sans" panose="020B0503020203020204" pitchFamily="34" charset="0"/>
              </a:endParaRPr>
            </a:p>
          </p:txBody>
        </p:sp>
        <p:sp>
          <p:nvSpPr>
            <p:cNvPr id="38" name="TextBox 37">
              <a:extLst>
                <a:ext uri="{FF2B5EF4-FFF2-40B4-BE49-F238E27FC236}">
                  <a16:creationId xmlns:a16="http://schemas.microsoft.com/office/drawing/2014/main" id="{2FB1E7AE-5302-4030-A2AB-A864B8E23478}"/>
                </a:ext>
              </a:extLst>
            </p:cNvPr>
            <p:cNvSpPr txBox="1"/>
            <p:nvPr/>
          </p:nvSpPr>
          <p:spPr>
            <a:xfrm>
              <a:off x="661048" y="3566366"/>
              <a:ext cx="10800000" cy="73422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The feature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“car"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has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no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particular </a:t>
              </a: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anomalies.</a:t>
              </a: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rPr>
                <a:t>There </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are no missing values. </a:t>
              </a:r>
              <a:endParaRPr lang="en-US" sz="1400" dirty="0" smtClean="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2" name="Grafik 1"/>
          <p:cNvPicPr>
            <a:picLocks noChangeAspect="1"/>
          </p:cNvPicPr>
          <p:nvPr/>
        </p:nvPicPr>
        <p:blipFill>
          <a:blip r:embed="rId2"/>
          <a:stretch>
            <a:fillRect/>
          </a:stretch>
        </p:blipFill>
        <p:spPr>
          <a:xfrm>
            <a:off x="576637" y="2508765"/>
            <a:ext cx="10800000" cy="1526786"/>
          </a:xfrm>
          <a:prstGeom prst="rect">
            <a:avLst/>
          </a:prstGeom>
        </p:spPr>
      </p:pic>
    </p:spTree>
    <p:extLst>
      <p:ext uri="{BB962C8B-B14F-4D97-AF65-F5344CB8AC3E}">
        <p14:creationId xmlns:p14="http://schemas.microsoft.com/office/powerpoint/2010/main" val="3394291327"/>
      </p:ext>
    </p:extLst>
  </p:cSld>
  <p:clrMapOvr>
    <a:masterClrMapping/>
  </p:clrMapOvr>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6491C8"/>
      </a:dk2>
      <a:lt2>
        <a:srgbClr val="283440"/>
      </a:lt2>
      <a:accent1>
        <a:srgbClr val="14B4EB"/>
      </a:accent1>
      <a:accent2>
        <a:srgbClr val="3CBEB4"/>
      </a:accent2>
      <a:accent3>
        <a:srgbClr val="96C83C"/>
      </a:accent3>
      <a:accent4>
        <a:srgbClr val="FFAF28"/>
      </a:accent4>
      <a:accent5>
        <a:srgbClr val="FA4655"/>
      </a:accent5>
      <a:accent6>
        <a:srgbClr val="A596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1337</Words>
  <Application>Microsoft Office PowerPoint</Application>
  <PresentationFormat>Breitbild</PresentationFormat>
  <Paragraphs>259</Paragraphs>
  <Slides>32</Slides>
  <Notes>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32</vt:i4>
      </vt:variant>
    </vt:vector>
  </HeadingPairs>
  <TitlesOfParts>
    <vt:vector size="44" baseType="lpstr">
      <vt:lpstr>Arial</vt:lpstr>
      <vt:lpstr>Calibri</vt:lpstr>
      <vt:lpstr>Montserrat</vt:lpstr>
      <vt:lpstr>Montserrat Black</vt:lpstr>
      <vt:lpstr>Montserrat Light</vt:lpstr>
      <vt:lpstr>Montserrat-Regular</vt:lpstr>
      <vt:lpstr>Open Sans</vt:lpstr>
      <vt:lpstr>Open Sans Extrabold</vt:lpstr>
      <vt:lpstr>Oswald</vt:lpstr>
      <vt:lpstr>PT Sans</vt:lpstr>
      <vt:lpstr>Raleway</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Shopon Ahmed</dc:creator>
  <cp:lastModifiedBy>BINDEL Marcus</cp:lastModifiedBy>
  <cp:revision>1996</cp:revision>
  <dcterms:created xsi:type="dcterms:W3CDTF">2017-09-28T05:04:55Z</dcterms:created>
  <dcterms:modified xsi:type="dcterms:W3CDTF">2021-05-20T16:20:29Z</dcterms:modified>
</cp:coreProperties>
</file>